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739" r:id="rId5"/>
    <p:sldMasterId id="2147483745" r:id="rId6"/>
    <p:sldMasterId id="2147483751" r:id="rId7"/>
    <p:sldMasterId id="2147483757" r:id="rId8"/>
    <p:sldMasterId id="2147483763" r:id="rId9"/>
    <p:sldMasterId id="2147483769" r:id="rId10"/>
    <p:sldMasterId id="2147483775" r:id="rId11"/>
    <p:sldMasterId id="2147483781" r:id="rId12"/>
    <p:sldMasterId id="2147483787" r:id="rId13"/>
    <p:sldMasterId id="2147483793" r:id="rId14"/>
    <p:sldMasterId id="2147483799" r:id="rId15"/>
  </p:sldMasterIdLst>
  <p:notesMasterIdLst>
    <p:notesMasterId r:id="rId58"/>
  </p:notesMasterIdLst>
  <p:sldIdLst>
    <p:sldId id="400" r:id="rId16"/>
    <p:sldId id="401" r:id="rId17"/>
    <p:sldId id="402" r:id="rId18"/>
    <p:sldId id="403" r:id="rId19"/>
    <p:sldId id="405" r:id="rId20"/>
    <p:sldId id="415" r:id="rId21"/>
    <p:sldId id="406" r:id="rId22"/>
    <p:sldId id="416" r:id="rId23"/>
    <p:sldId id="412" r:id="rId24"/>
    <p:sldId id="407" r:id="rId25"/>
    <p:sldId id="408" r:id="rId26"/>
    <p:sldId id="414" r:id="rId27"/>
    <p:sldId id="409" r:id="rId28"/>
    <p:sldId id="410" r:id="rId29"/>
    <p:sldId id="411" r:id="rId30"/>
    <p:sldId id="418" r:id="rId31"/>
    <p:sldId id="420" r:id="rId32"/>
    <p:sldId id="419" r:id="rId33"/>
    <p:sldId id="421" r:id="rId34"/>
    <p:sldId id="422" r:id="rId35"/>
    <p:sldId id="423" r:id="rId36"/>
    <p:sldId id="368" r:id="rId37"/>
    <p:sldId id="370" r:id="rId38"/>
    <p:sldId id="380" r:id="rId39"/>
    <p:sldId id="425" r:id="rId40"/>
    <p:sldId id="427" r:id="rId41"/>
    <p:sldId id="428" r:id="rId42"/>
    <p:sldId id="429" r:id="rId43"/>
    <p:sldId id="426" r:id="rId44"/>
    <p:sldId id="424" r:id="rId45"/>
    <p:sldId id="322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373" r:id="rId5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22C16"/>
    <a:srgbClr val="5555C7"/>
    <a:srgbClr val="FF3300"/>
    <a:srgbClr val="9933FF"/>
    <a:srgbClr val="3E3EBC"/>
    <a:srgbClr val="333399"/>
    <a:srgbClr val="0B7FC7"/>
    <a:srgbClr val="0C788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761" autoAdjust="0"/>
  </p:normalViewPr>
  <p:slideViewPr>
    <p:cSldViewPr>
      <p:cViewPr varScale="1">
        <p:scale>
          <a:sx n="73" d="100"/>
          <a:sy n="73" d="100"/>
        </p:scale>
        <p:origin x="9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733DD0-4639-4A2C-AADC-4806BB9E580A}" type="datetimeFigureOut">
              <a:rPr lang="uk-UA"/>
              <a:pPr>
                <a:defRPr/>
              </a:pPr>
              <a:t>24.04.2023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367B1A0-9162-43AF-961B-9E11AFDD32B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9306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81B13D0-E6CA-4E34-AD0A-6A751AF23471}" type="slidenum">
              <a:rPr lang="ru-RU" altLang="ru-RU" smtClean="0"/>
              <a:pPr/>
              <a:t>25</a:t>
            </a:fld>
            <a:endParaRPr lang="ru-RU" altLang="ru-RU"/>
          </a:p>
        </p:txBody>
      </p:sp>
      <p:sp>
        <p:nvSpPr>
          <p:cNvPr id="2253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253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E01A445-7B94-4DA6-972D-A04290D21557}" type="slidenum">
              <a:rPr lang="ru-RU" altLang="ru-RU"/>
              <a:pPr algn="r"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3717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EAB32A1-6E02-433C-9179-A699A5F646D8}" type="slidenum">
              <a:rPr lang="ru-RU" altLang="ru-RU" smtClean="0"/>
              <a:pPr/>
              <a:t>29</a:t>
            </a:fld>
            <a:endParaRPr lang="ru-RU" altLang="ru-RU"/>
          </a:p>
        </p:txBody>
      </p:sp>
      <p:sp>
        <p:nvSpPr>
          <p:cNvPr id="2355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355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EA5C36A-9E3B-4C01-AD41-8103CD049FF8}" type="slidenum">
              <a:rPr lang="ru-RU" altLang="ru-RU"/>
              <a:pPr algn="r"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292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7B1A0-9162-43AF-961B-9E11AFDD32BC}" type="slidenum">
              <a:rPr lang="uk-UA" smtClean="0"/>
              <a:pPr>
                <a:defRPr/>
              </a:pPr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159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D05F7-5611-4262-B7C6-02A3FE3EBE0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4E7EE-E9D1-4BD8-85B7-25590B82C47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9A93E-E9D5-4D18-8635-5E657FF64D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24C21-28FE-479C-AABF-3A383CBA6D1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7E8F-665B-4C7F-A307-8A3612E9F3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9AFE5-496A-49B4-8AFA-B2DC539050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511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7692-924B-43A0-BF01-475DACA05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F3FA-2E95-4214-950E-887B7F25A7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07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BB343-1B2C-432B-A471-E55A40C052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4F839-3D1D-477F-9A79-0FCE89840F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5993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471B-E693-4CF7-A60B-ADBF16EF27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F7F9-0FCC-4796-A573-8CE0D49005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37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8DA53-50E2-42C0-AEAD-BE918F0854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AC7A9-5064-4BD6-AE9A-1F139F7CDE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753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E462-BEBB-4D89-8F1E-AB1CC15626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2DA0D-BAE6-489D-842A-C722AB9E4C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217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5B2CC-D89B-405C-9121-8840FF37B9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4DCE7-0F55-4D5C-BA33-B3DC576A04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5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5A586-F4F0-4D34-BA3D-87D5CE6861A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3315-1D29-4F61-A4FB-3B03CD4383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0227-BD48-46DA-98E7-9008FF55D4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8578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7BBC7-0B76-4639-96ED-86CECD0FE3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26A65-36B7-4E30-820A-7AA16B6656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33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A92F7-E465-42DB-BEFA-16619DBA7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19A1-0F61-4FF3-9D63-B7B5417790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89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C55C-9F31-4252-BB8F-E644AB2ABF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1E563-85F8-4CAD-A7B8-16C3E872D3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436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86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7E8F-665B-4C7F-A307-8A3612E9F3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9AFE5-496A-49B4-8AFA-B2DC539050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073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7692-924B-43A0-BF01-475DACA05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F3FA-2E95-4214-950E-887B7F25A7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6558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BB343-1B2C-432B-A471-E55A40C052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4F839-3D1D-477F-9A79-0FCE89840F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2897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471B-E693-4CF7-A60B-ADBF16EF27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F7F9-0FCC-4796-A573-8CE0D49005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821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8DA53-50E2-42C0-AEAD-BE918F0854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AC7A9-5064-4BD6-AE9A-1F139F7CDE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830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4E35-AD8D-4AFA-8574-2F09DC819A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E462-BEBB-4D89-8F1E-AB1CC15626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2DA0D-BAE6-489D-842A-C722AB9E4C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6521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5B2CC-D89B-405C-9121-8840FF37B9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4DCE7-0F55-4D5C-BA33-B3DC576A04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5470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3315-1D29-4F61-A4FB-3B03CD4383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0227-BD48-46DA-98E7-9008FF55D4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279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7BBC7-0B76-4639-96ED-86CECD0FE3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26A65-36B7-4E30-820A-7AA16B6656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1983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A92F7-E465-42DB-BEFA-16619DBA7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19A1-0F61-4FF3-9D63-B7B5417790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7785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C55C-9F31-4252-BB8F-E644AB2ABF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1E563-85F8-4CAD-A7B8-16C3E872D3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696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1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98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1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ED48B-88BA-45C1-B65B-82578656933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852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72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14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42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256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90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8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4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0A48A-4310-4160-B3D3-C4362BDF61E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17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52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8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7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609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88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2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43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F048E-B6A8-46D3-A145-A596FB6885E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310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3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03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9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189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67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8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24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3CA7-BA02-468E-80B9-65D85CEFDD2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6968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69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810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0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47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74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440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2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05A7F-3C4A-4350-817C-49A35EB8EE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628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59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02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5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233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608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02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43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AC9F-A705-4626-AB01-0BB5F4410B9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987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 с лого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03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лого в низу"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38" y="5758637"/>
            <a:ext cx="580558" cy="8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5861608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77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залого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346752" y="315932"/>
            <a:ext cx="2334803" cy="6226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1984" y="553565"/>
            <a:ext cx="2004340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uk-UA" altLang="ko-KR" dirty="0" err="1"/>
              <a:t>Натиснить</a:t>
            </a:r>
            <a:r>
              <a:rPr lang="uk-UA" altLang="ko-KR" dirty="0"/>
              <a:t> для вставки зображення</a:t>
            </a:r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17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_инфограф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0"/>
            <a:ext cx="7652441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ru-RU" altLang="ko-KR" dirty="0" err="1"/>
              <a:t>Натиснить</a:t>
            </a:r>
            <a:r>
              <a:rPr lang="ru-RU" altLang="ko-KR" dirty="0"/>
              <a:t> для вставки </a:t>
            </a:r>
            <a:r>
              <a:rPr lang="ru-RU" altLang="ko-KR" dirty="0" err="1"/>
              <a:t>зображення</a:t>
            </a:r>
            <a:endParaRPr lang="ru-RU" altLang="ko-KR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758637"/>
            <a:ext cx="580558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78" y="228167"/>
            <a:ext cx="576966" cy="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53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A72532-01FA-44C2-A184-D47A7C8D4E5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75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21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3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92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36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FDFB99A-2D3B-401B-AE94-5E427796FEEA}" type="datetimeFigureOut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072D498-D695-470A-BF89-AA39BC644919}" type="slidenum">
              <a:rPr lang="ru-RU" altLang="ru-RU"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8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FDFB99A-2D3B-401B-AE94-5E427796FEEA}" type="datetimeFigureOut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24.04.2023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072D498-D695-470A-BF89-AA39BC644919}" type="slidenum">
              <a:rPr lang="ru-RU" altLang="ru-RU"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15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3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04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6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82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6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41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i6tvv9ksHtAhVgCRAIHUN0DTQQFjAAegQIARAD&amp;url=https://www.univer.kharkov.ua/ru&amp;usg=AOvVaw0BTuC8_9M1Y5PcvnuVXdqW" TargetMode="External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2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ru.depositphotos.com/414118078/stock-illustration-white-monitor-fingerprint-icon-isolated.html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hyperlink" Target="http://k.guk45.ru/" TargetMode="Externa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1.wm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9.xml"/><Relationship Id="rId6" Type="http://schemas.openxmlformats.org/officeDocument/2006/relationships/hyperlink" Target="https://ru.depositphotos.com/414118078/stock-illustration-white-monitor-fingerprint-icon-isolated.html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13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hyperlink" Target="http://k.guk45.ru/" TargetMode="External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png"/><Relationship Id="rId3" Type="http://schemas.openxmlformats.org/officeDocument/2006/relationships/image" Target="../media/image11.wmf"/><Relationship Id="rId7" Type="http://schemas.openxmlformats.org/officeDocument/2006/relationships/hyperlink" Target="https://ru.depositphotos.com/414118078/stock-illustration-white-monitor-fingerprint-icon-isolated.html" TargetMode="External"/><Relationship Id="rId12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jpeg"/><Relationship Id="rId11" Type="http://schemas.openxmlformats.org/officeDocument/2006/relationships/image" Target="../media/image35.png"/><Relationship Id="rId5" Type="http://schemas.openxmlformats.org/officeDocument/2006/relationships/hyperlink" Target="http://k.guk45.ru/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12.jpe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94.xml"/><Relationship Id="rId6" Type="http://schemas.openxmlformats.org/officeDocument/2006/relationships/hyperlink" Target="https://ru.depositphotos.com/414118078/stock-illustration-white-monitor-fingerprint-icon-isolated.html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k.guk45.ru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86875"/>
          </a:xfrm>
          <a:prstGeom prst="rect">
            <a:avLst/>
          </a:prstGeom>
        </p:spPr>
      </p:pic>
      <p:pic>
        <p:nvPicPr>
          <p:cNvPr id="6" name="Picture 4" descr="Файл:Емблема Навчально-наукового інституту «Каразінського банківського  інституту».png — Вікіпе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48" y="692696"/>
            <a:ext cx="1738044" cy="16969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43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1596934" y="2446050"/>
            <a:ext cx="6113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45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100%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4500" b="1" dirty="0">
                <a:solidFill>
                  <a:srgbClr val="00377B"/>
                </a:solidFill>
                <a:latin typeface="Open Sans"/>
                <a:cs typeface="+mn-cs"/>
              </a:rPr>
              <a:t>працевлаштування</a:t>
            </a:r>
            <a:endParaRPr lang="ko-KR" altLang="en-US" sz="4500" b="1" dirty="0">
              <a:solidFill>
                <a:srgbClr val="00377B"/>
              </a:solidFill>
              <a:latin typeface="Open Sans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8" y="493521"/>
            <a:ext cx="8108383" cy="58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2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5D92FC-AFBC-7529-4153-0CBF70496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829"/>
            <a:ext cx="8315325" cy="46723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162548"/>
            <a:ext cx="6480720" cy="6741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Для </a:t>
            </a:r>
            <a:r>
              <a:rPr lang="ru-RU" dirty="0" err="1" smtClean="0"/>
              <a:t>випускників</a:t>
            </a:r>
            <a:r>
              <a:rPr lang="ru-RU" dirty="0" smtClean="0"/>
              <a:t> </a:t>
            </a:r>
            <a:r>
              <a:rPr lang="ru-RU" dirty="0" err="1" smtClean="0"/>
              <a:t>шкіл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701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548"/>
            <a:ext cx="7416824" cy="6741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Для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випускників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prstClr val="white"/>
                </a:solidFill>
                <a:latin typeface="Open Sans"/>
              </a:rPr>
              <a:t>т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ехнікумів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коледжів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Вступ-2023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1564"/>
            <a:ext cx="2952328" cy="120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 smtClean="0">
                <a:solidFill>
                  <a:schemeClr val="tx1"/>
                </a:solidFill>
                <a:latin typeface="Open Sans"/>
              </a:rPr>
              <a:t>Національний </a:t>
            </a:r>
            <a:r>
              <a:rPr lang="uk-UA" sz="1800" dirty="0" err="1" smtClean="0">
                <a:solidFill>
                  <a:schemeClr val="tx1"/>
                </a:solidFill>
                <a:latin typeface="Open Sans"/>
              </a:rPr>
              <a:t>мультипредметний</a:t>
            </a:r>
            <a:r>
              <a:rPr lang="uk-UA" sz="1800" dirty="0" smtClean="0">
                <a:solidFill>
                  <a:schemeClr val="tx1"/>
                </a:solidFill>
                <a:latin typeface="Open Sans"/>
              </a:rPr>
              <a:t> тест (НМТ) 2023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7138" y="2377347"/>
            <a:ext cx="2884822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 – українська мова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194576"/>
            <a:ext cx="1137776" cy="39707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0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0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0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0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1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9480" y="3081299"/>
            <a:ext cx="2871173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dirty="0">
                <a:solidFill>
                  <a:schemeClr val="tx1"/>
                </a:solidFill>
                <a:latin typeface="Open Sans"/>
              </a:rPr>
              <a:t>2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– математика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4737" y="3835289"/>
            <a:ext cx="2894672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noProof="0" dirty="0" smtClean="0">
                <a:solidFill>
                  <a:schemeClr val="tx1"/>
                </a:solidFill>
                <a:latin typeface="Open Sans"/>
              </a:rPr>
              <a:t>3 – історія України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8444" y="4423140"/>
            <a:ext cx="2877223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dirty="0">
                <a:solidFill>
                  <a:schemeClr val="tx1"/>
                </a:solidFill>
                <a:latin typeface="Open Sans"/>
              </a:rPr>
              <a:t>4</a:t>
            </a:r>
            <a:r>
              <a:rPr lang="uk-UA" noProof="0" dirty="0" smtClean="0">
                <a:solidFill>
                  <a:schemeClr val="tx1"/>
                </a:solidFill>
                <a:latin typeface="Open Sans"/>
              </a:rPr>
              <a:t> – іноземна мова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7306" y="5496547"/>
            <a:ext cx="3118504" cy="567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Додатковий Блок НМТ 2023: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Фізика, або хімія, або біологія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1086247"/>
            <a:ext cx="3942991" cy="11642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НМТ 2022: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 smtClean="0">
                <a:solidFill>
                  <a:schemeClr val="tx1"/>
                </a:solidFill>
                <a:latin typeface="Open Sans"/>
              </a:rPr>
              <a:t>Українська мова, математика, історія України</a:t>
            </a: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277378" y="4963139"/>
            <a:ext cx="230769" cy="5955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277378" y="4193981"/>
            <a:ext cx="230769" cy="13647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290601" y="1241926"/>
            <a:ext cx="1217546" cy="658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uk-UA" sz="1800" dirty="0" smtClean="0">
              <a:solidFill>
                <a:schemeClr val="tx1"/>
              </a:solidFill>
              <a:latin typeface="Open San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 smtClean="0">
                <a:solidFill>
                  <a:schemeClr val="tx1"/>
                </a:solidFill>
                <a:latin typeface="Open Sans"/>
              </a:rPr>
              <a:t>АБО</a:t>
            </a: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59571" y="3407988"/>
            <a:ext cx="1217546" cy="658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uk-UA" sz="1800" dirty="0" smtClean="0">
              <a:solidFill>
                <a:schemeClr val="tx1"/>
              </a:solidFill>
              <a:latin typeface="Open San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 smtClean="0">
                <a:solidFill>
                  <a:schemeClr val="tx1"/>
                </a:solidFill>
                <a:latin typeface="Open Sans"/>
              </a:rPr>
              <a:t>АБО</a:t>
            </a: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23827" y="4245158"/>
            <a:ext cx="3946543" cy="11642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ЗНО 2020-2021 РОКІВ: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(перший, другий, третій) в </a:t>
            </a: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комбінаціях відповідно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</a:rPr>
              <a:t> Правилам прийому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556116" y="2250477"/>
            <a:ext cx="388974" cy="32460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852172" y="2454686"/>
            <a:ext cx="2877223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200" noProof="0" dirty="0" smtClean="0">
                <a:solidFill>
                  <a:schemeClr val="tx1"/>
                </a:solidFill>
                <a:latin typeface="Open Sans"/>
              </a:rPr>
              <a:t>Замість оцінки з </a:t>
            </a:r>
            <a:r>
              <a:rPr lang="uk-UA" sz="1600" noProof="0" dirty="0" smtClean="0">
                <a:solidFill>
                  <a:schemeClr val="tx1"/>
                </a:solidFill>
                <a:latin typeface="Open Sans"/>
              </a:rPr>
              <a:t>іноземної мови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3947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E4F28-B8B9-B671-2C39-3B433F09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836"/>
            <a:ext cx="8286750" cy="46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0CFDE-4EA2-A372-5918-D9792111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358"/>
            <a:ext cx="8272463" cy="46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увати 9"/>
          <p:cNvGrpSpPr/>
          <p:nvPr/>
        </p:nvGrpSpPr>
        <p:grpSpPr>
          <a:xfrm>
            <a:off x="5089495" y="1206349"/>
            <a:ext cx="2541116" cy="2705963"/>
            <a:chOff x="5547501" y="200121"/>
            <a:chExt cx="5056225" cy="5001700"/>
          </a:xfrm>
        </p:grpSpPr>
        <p:pic>
          <p:nvPicPr>
            <p:cNvPr id="2" name="Google Shape;210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547501" y="200121"/>
              <a:ext cx="5056225" cy="500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16" y="669421"/>
              <a:ext cx="1946375" cy="42155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98" y="1872812"/>
            <a:ext cx="1528976" cy="1500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4026" y="825475"/>
            <a:ext cx="19348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50" b="1" dirty="0">
                <a:solidFill>
                  <a:srgbClr val="1F1F1F"/>
                </a:solidFill>
                <a:latin typeface="Open Sans"/>
                <a:cs typeface="+mn-cs"/>
              </a:rPr>
              <a:t>Ми в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50" b="1" dirty="0" err="1">
                <a:solidFill>
                  <a:srgbClr val="1F1F1F"/>
                </a:solidFill>
                <a:latin typeface="Open Sans"/>
                <a:cs typeface="+mn-cs"/>
              </a:rPr>
              <a:t>соцмережах</a:t>
            </a:r>
            <a:endParaRPr lang="uk-UA" sz="2250" b="1" dirty="0">
              <a:solidFill>
                <a:srgbClr val="1F1F1F"/>
              </a:solidFill>
              <a:latin typeface="Open Sans"/>
              <a:cs typeface="+mn-cs"/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632331" y="3996944"/>
            <a:ext cx="6998281" cy="6444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04" y="4278440"/>
            <a:ext cx="6143625" cy="1457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4A2115-291C-0A15-05CF-D9BAC2A749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3" y="1309959"/>
            <a:ext cx="1528976" cy="2647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22DA85-CEDB-7C30-0BEC-060004045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" y="2190290"/>
            <a:ext cx="946526" cy="6707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F48EDD-603D-D607-57F8-75ED6A0F07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90" y="2325838"/>
            <a:ext cx="549435" cy="5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00700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3608299" cy="273630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uk-UA" sz="2400" b="1" dirty="0"/>
              <a:t>ННІ «</a:t>
            </a:r>
            <a:r>
              <a:rPr lang="uk-UA" sz="2400" b="1" dirty="0" err="1"/>
              <a:t>Каразінський</a:t>
            </a:r>
            <a:r>
              <a:rPr lang="uk-UA" sz="2400" b="1" dirty="0"/>
              <a:t> банківський інститут»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266" name="Picture 2" descr="OLYMPUS DIGITAL CAM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2568285" cy="1968394"/>
          </a:xfrm>
          <a:prstGeom prst="rect">
            <a:avLst/>
          </a:prstGeom>
          <a:noFill/>
        </p:spPr>
      </p:pic>
      <p:pic>
        <p:nvPicPr>
          <p:cNvPr id="9" name="Рисунок 8" descr="hCUo4mycE3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484784"/>
            <a:ext cx="3528392" cy="2646294"/>
          </a:xfrm>
          <a:prstGeom prst="rect">
            <a:avLst/>
          </a:prstGeom>
        </p:spPr>
      </p:pic>
      <p:pic>
        <p:nvPicPr>
          <p:cNvPr id="35842" name="Picture 2" descr="http://khibs.ubs.edu.ua/wp-content/uploads/2015/06/pox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9718" y="2564904"/>
            <a:ext cx="3134282" cy="2088232"/>
          </a:xfrm>
          <a:prstGeom prst="rect">
            <a:avLst/>
          </a:prstGeom>
          <a:noFill/>
        </p:spPr>
      </p:pic>
      <p:pic>
        <p:nvPicPr>
          <p:cNvPr id="35844" name="Picture 4" descr="http://khibs.ubs.edu.ua/wp-content/uploads/2015/06/poh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365104"/>
            <a:ext cx="3576397" cy="201172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20813880">
            <a:off x="6573051" y="1225104"/>
            <a:ext cx="2397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  ще 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спорт, змагання, перемоги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5848" name="Picture 8" descr="http://khibs.ubs.edu.ua/wp-content/uploads/2015/03/sport_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653136"/>
            <a:ext cx="2928651" cy="2018025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624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khibs.ubs.edu.ua/wp-content/uploads/2015/06/DSC_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12776"/>
            <a:ext cx="2979641" cy="3168352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683568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1" hangingPunct="1"/>
            <a:r>
              <a:rPr lang="uk-UA" sz="2400" b="1" dirty="0" err="1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Каразінський</a:t>
            </a:r>
            <a:r>
              <a:rPr lang="uk-UA" sz="2400" b="1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банківський інститут</a:t>
            </a:r>
            <a:endParaRPr lang="ru-RU" sz="24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268" name="Picture 4" descr="http://khibs.ubs.edu.ua/wp-content/uploads/2015/06/IMG_8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2808312" cy="421714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 rot="20652185">
            <a:off x="469722" y="5399760"/>
            <a:ext cx="33924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Зразковий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вокальний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ансамбль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«МЕЛОС»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270" name="Picture 6" descr="http://khibs.ubs.edu.ua/wp-content/uploads/2015/06/DSC_5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864" y="1340768"/>
            <a:ext cx="3654136" cy="244827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 rot="20824987">
            <a:off x="6891773" y="3806942"/>
            <a:ext cx="2187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EB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Театр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E3EB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вогню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EB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EB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3EB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VESTA»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E3EB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5856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Хореографічний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ансамбль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Контрасти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» </a:t>
            </a:r>
          </a:p>
        </p:txBody>
      </p:sp>
      <p:pic>
        <p:nvPicPr>
          <p:cNvPr id="11274" name="Picture 10" descr="http://khibs.ubs.edu.ua/wp-content/uploads/2015/06/DSC_0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365104"/>
            <a:ext cx="3216238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6653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683568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uk-UA" sz="2400" b="1" dirty="0"/>
              <a:t>ННІ «</a:t>
            </a:r>
            <a:r>
              <a:rPr lang="uk-UA" sz="2400" b="1" dirty="0" err="1"/>
              <a:t>Каразінський</a:t>
            </a:r>
            <a:r>
              <a:rPr lang="uk-UA" sz="2400" b="1" dirty="0"/>
              <a:t> банківський інститут»</a:t>
            </a:r>
            <a:endParaRPr lang="ru-RU" sz="2400" dirty="0"/>
          </a:p>
        </p:txBody>
      </p:sp>
      <p:pic>
        <p:nvPicPr>
          <p:cNvPr id="45058" name="Picture 2" descr="Фото Харківський інститут ДВНЗ &quot;Університет банківської справи&quot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20" y="3985712"/>
            <a:ext cx="4337089" cy="2800280"/>
          </a:xfrm>
          <a:prstGeom prst="rect">
            <a:avLst/>
          </a:prstGeom>
          <a:noFill/>
        </p:spPr>
      </p:pic>
      <p:pic>
        <p:nvPicPr>
          <p:cNvPr id="45060" name="Picture 4" descr="Фото Харківський інститут ДВНЗ &quot;Університет банківської справи&quot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39998" y="961376"/>
            <a:ext cx="4352482" cy="309634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 rot="21188937">
            <a:off x="5401540" y="4564476"/>
            <a:ext cx="3392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Команда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КВН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“БАНКОВСКАЯ”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" name="Picture 10" descr="Фото Харківський інститут ДВНЗ &quot;Університет банківської справи&quot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4132389" cy="2635816"/>
          </a:xfrm>
          <a:prstGeom prst="rect">
            <a:avLst/>
          </a:prstGeom>
          <a:noFill/>
        </p:spPr>
      </p:pic>
      <p:pic>
        <p:nvPicPr>
          <p:cNvPr id="45068" name="Picture 12" descr="Фото Харківський інститут ДВНЗ &quot;Університет банківської справи&quot;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0101" y="3417114"/>
            <a:ext cx="4677079" cy="3368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5707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/>
            <a:r>
              <a:rPr lang="uk-UA" sz="2400" b="1" kern="0" dirty="0">
                <a:solidFill>
                  <a:schemeClr val="tx2"/>
                </a:solidFill>
              </a:rPr>
              <a:t>ННІ «</a:t>
            </a:r>
            <a:r>
              <a:rPr lang="uk-UA" sz="2400" b="1" kern="0" dirty="0" err="1">
                <a:solidFill>
                  <a:schemeClr val="tx2"/>
                </a:solidFill>
              </a:rPr>
              <a:t>Каразінський</a:t>
            </a:r>
            <a:r>
              <a:rPr lang="uk-UA" sz="2400" b="1" kern="0" dirty="0">
                <a:solidFill>
                  <a:schemeClr val="tx2"/>
                </a:solidFill>
              </a:rPr>
              <a:t> банківський інститут»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uk-UA" sz="2400" b="1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т</a:t>
            </a:r>
            <a:endParaRPr lang="ru-RU" sz="24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2" name="Picture 4" descr="Фото Юры Гордиенк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437" y="1412776"/>
            <a:ext cx="5076563" cy="3384376"/>
          </a:xfrm>
          <a:prstGeom prst="rect">
            <a:avLst/>
          </a:prstGeom>
          <a:noFill/>
        </p:spPr>
      </p:pic>
      <p:pic>
        <p:nvPicPr>
          <p:cNvPr id="2054" name="Picture 6" descr="Фото Юры Гордиенко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5076563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588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F82C53E-6891-4695-A1B4-3BB471D7FA35}"/>
              </a:ext>
            </a:extLst>
          </p:cNvPr>
          <p:cNvSpPr txBox="1"/>
          <p:nvPr/>
        </p:nvSpPr>
        <p:spPr>
          <a:xfrm>
            <a:off x="502866" y="2381496"/>
            <a:ext cx="5225123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4050" b="1" dirty="0" err="1">
                <a:solidFill>
                  <a:prstClr val="white"/>
                </a:solidFill>
                <a:latin typeface="Open Sans"/>
                <a:cs typeface="+mn-cs"/>
              </a:rPr>
              <a:t>Презентац</a:t>
            </a:r>
            <a:r>
              <a:rPr lang="uk-UA" sz="4050" b="1" dirty="0" err="1">
                <a:solidFill>
                  <a:prstClr val="white"/>
                </a:solidFill>
                <a:latin typeface="Open Sans"/>
                <a:cs typeface="+mn-cs"/>
              </a:rPr>
              <a:t>ія</a:t>
            </a:r>
            <a:endParaRPr lang="uk-UA" sz="4050" b="1" dirty="0">
              <a:solidFill>
                <a:prstClr val="white"/>
              </a:solidFill>
              <a:latin typeface="Open Sans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4050" b="1" dirty="0">
                <a:solidFill>
                  <a:prstClr val="white"/>
                </a:solidFill>
                <a:latin typeface="Open Sans"/>
                <a:cs typeface="+mn-cs"/>
              </a:rPr>
              <a:t>КАРАЗІНСЬКИЙ</a:t>
            </a:r>
            <a:endParaRPr lang="uk-UA" sz="4050" b="1" dirty="0" err="1">
              <a:solidFill>
                <a:prstClr val="white"/>
              </a:solidFill>
              <a:latin typeface="Open Sans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4050" b="1" dirty="0">
                <a:solidFill>
                  <a:srgbClr val="F2C362"/>
                </a:solidFill>
                <a:latin typeface="Open Sans"/>
                <a:cs typeface="+mn-cs"/>
              </a:rPr>
              <a:t>БАНКІВСЬКИЙ</a:t>
            </a:r>
            <a:endParaRPr lang="en-US" sz="4050" b="1" dirty="0">
              <a:solidFill>
                <a:srgbClr val="F2C362"/>
              </a:solidFill>
              <a:latin typeface="Open Sans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4050" b="1" dirty="0">
                <a:solidFill>
                  <a:prstClr val="white"/>
                </a:solidFill>
                <a:latin typeface="Open Sans"/>
                <a:cs typeface="+mn-cs"/>
              </a:rPr>
              <a:t>ІНСТИТУТ</a:t>
            </a:r>
            <a:endParaRPr lang="ko-KR" altLang="en-US" sz="4050" b="1" dirty="0">
              <a:solidFill>
                <a:prstClr val="white"/>
              </a:solidFill>
              <a:latin typeface="Open Sans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76FB9-48AC-45CA-8F0D-FD198B4F22AE}"/>
              </a:ext>
            </a:extLst>
          </p:cNvPr>
          <p:cNvSpPr txBox="1"/>
          <p:nvPr/>
        </p:nvSpPr>
        <p:spPr>
          <a:xfrm>
            <a:off x="587828" y="4936066"/>
            <a:ext cx="60007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1500" b="1" cap="all" dirty="0">
                <a:solidFill>
                  <a:srgbClr val="F2C3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Багаті традиції народжують блискуче майбутнє</a:t>
            </a:r>
            <a:endParaRPr lang="ru-RU" sz="1500" b="1" dirty="0">
              <a:solidFill>
                <a:srgbClr val="F2C36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500" dirty="0">
              <a:solidFill>
                <a:srgbClr val="F2C362">
                  <a:lumMod val="75000"/>
                </a:srgbClr>
              </a:solidFill>
              <a:latin typeface="Open Sans"/>
              <a:cs typeface="Arial" pitchFamily="34" charset="0"/>
            </a:endParaRPr>
          </a:p>
        </p:txBody>
      </p:sp>
      <p:sp>
        <p:nvSpPr>
          <p:cNvPr id="16" name="TextBox 15">
            <a:hlinkClick r:id="rId2"/>
            <a:extLst>
              <a:ext uri="{FF2B5EF4-FFF2-40B4-BE49-F238E27FC236}">
                <a16:creationId xmlns:a16="http://schemas.microsoft.com/office/drawing/2014/main" id="{CF639353-2FBF-45AF-BF9B-02441FCB654D}"/>
              </a:ext>
            </a:extLst>
          </p:cNvPr>
          <p:cNvSpPr txBox="1"/>
          <p:nvPr/>
        </p:nvSpPr>
        <p:spPr>
          <a:xfrm>
            <a:off x="502866" y="5485165"/>
            <a:ext cx="382220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750" u="sng" dirty="0">
                <a:solidFill>
                  <a:srgbClr val="1F1F1F"/>
                </a:solidFill>
                <a:latin typeface="Open Sans"/>
                <a:cs typeface="+mn-cs"/>
                <a:hlinkClick r:id="rId3"/>
              </a:rPr>
              <a:t>www.</a:t>
            </a:r>
            <a:r>
              <a:rPr lang="en-US" sz="750" u="sng" dirty="0" err="1">
                <a:solidFill>
                  <a:srgbClr val="1F1F1F"/>
                </a:solidFill>
                <a:latin typeface="Open Sans"/>
                <a:cs typeface="+mn-cs"/>
                <a:hlinkClick r:id="rId3"/>
              </a:rPr>
              <a:t>karazin</a:t>
            </a:r>
            <a:r>
              <a:rPr lang="de-DE" sz="750" u="sng" dirty="0">
                <a:solidFill>
                  <a:srgbClr val="1F1F1F"/>
                </a:solidFill>
                <a:latin typeface="Open Sans"/>
                <a:cs typeface="+mn-cs"/>
                <a:hlinkClick r:id="rId3"/>
              </a:rPr>
              <a:t>.ua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9" y="1081202"/>
            <a:ext cx="4481078" cy="15634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35535" y="857250"/>
            <a:ext cx="2408465" cy="51435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25" y="1200150"/>
            <a:ext cx="2016346" cy="18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24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683568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uk-UA" sz="2400" b="1" dirty="0"/>
              <a:t>ННІ «</a:t>
            </a:r>
            <a:r>
              <a:rPr lang="uk-UA" sz="2400" b="1" dirty="0" err="1"/>
              <a:t>Каразінський</a:t>
            </a:r>
            <a:r>
              <a:rPr lang="uk-UA" sz="2400" b="1" dirty="0"/>
              <a:t> банківський інститут»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1619110"/>
            <a:ext cx="4627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3"/>
                </a:solidFill>
              </a:rPr>
              <a:t>НАШ        ГУРТОЖИТОК</a:t>
            </a:r>
          </a:p>
        </p:txBody>
      </p:sp>
      <p:pic>
        <p:nvPicPr>
          <p:cNvPr id="37896" name="Picture 8" descr="http://khibs.ubs.edu.ua/wp-content/uploads/2015/07/obshezitie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324" y="4203394"/>
            <a:ext cx="4349606" cy="2654606"/>
          </a:xfrm>
          <a:prstGeom prst="rect">
            <a:avLst/>
          </a:prstGeom>
          <a:noFill/>
        </p:spPr>
      </p:pic>
      <p:pic>
        <p:nvPicPr>
          <p:cNvPr id="47106" name="Picture 2" descr="http://khibs.ubs.edu.ua/wp-content/uploads/2015/07/IMG_4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359524" cy="3573016"/>
          </a:xfrm>
          <a:prstGeom prst="rect">
            <a:avLst/>
          </a:prstGeom>
          <a:noFill/>
        </p:spPr>
      </p:pic>
      <p:pic>
        <p:nvPicPr>
          <p:cNvPr id="47108" name="Picture 4" descr="http://khibs.ubs.edu.ua/wp-content/uploads/2015/07/obshezitie_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615" y="1988840"/>
            <a:ext cx="4754385" cy="2592288"/>
          </a:xfrm>
          <a:prstGeom prst="rect">
            <a:avLst/>
          </a:prstGeom>
          <a:noFill/>
        </p:spPr>
      </p:pic>
      <p:pic>
        <p:nvPicPr>
          <p:cNvPr id="37894" name="Picture 6" descr="http://khibs.ubs.edu.ua/wp-content/uploads/2015/07/obshezitie_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12" y="3630791"/>
            <a:ext cx="4375796" cy="3052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4317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://khibs.ubs.edu.ua/wp-content/uploads/2015/07/obshezitie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84784"/>
            <a:ext cx="4032448" cy="3109396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683568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uk-UA" sz="2400" b="1" dirty="0"/>
              <a:t>ННІ «</a:t>
            </a:r>
            <a:r>
              <a:rPr lang="uk-UA" sz="2400" b="1" dirty="0" err="1"/>
              <a:t>Каразінський</a:t>
            </a:r>
            <a:r>
              <a:rPr lang="uk-UA" sz="2400" b="1" dirty="0"/>
              <a:t> банківський інститут»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16867" y="1484784"/>
            <a:ext cx="4627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НАШ ЗРАЗКОВИЙ  ГУРТОЖИТОК</a:t>
            </a:r>
          </a:p>
        </p:txBody>
      </p:sp>
      <p:pic>
        <p:nvPicPr>
          <p:cNvPr id="56324" name="Picture 4" descr="http://khibs.ubs.edu.ua/wp-content/uploads/2015/07/IMG_363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320480" cy="2880320"/>
          </a:xfrm>
          <a:prstGeom prst="rect">
            <a:avLst/>
          </a:prstGeom>
          <a:noFill/>
        </p:spPr>
      </p:pic>
      <p:pic>
        <p:nvPicPr>
          <p:cNvPr id="37898" name="Picture 10" descr="http://khibs.ubs.edu.ua/wp-content/uploads/2015/07/obshezitie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205687"/>
            <a:ext cx="3453673" cy="2652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7851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971550" y="2492375"/>
            <a:ext cx="7629525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endParaRPr lang="ru-RU" sz="3200" kern="10">
              <a:ln w="1905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CC"/>
                  </a:gs>
                  <a:gs pos="50000">
                    <a:srgbClr val="99CCFF"/>
                  </a:gs>
                  <a:gs pos="100000">
                    <a:srgbClr val="0066CC"/>
                  </a:gs>
                </a:gsLst>
                <a:lin ang="189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+mn-cs"/>
            </a:endParaRPr>
          </a:p>
        </p:txBody>
      </p:sp>
      <p:pic>
        <p:nvPicPr>
          <p:cNvPr id="307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638339"/>
            <a:ext cx="2538412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3347864" y="5299689"/>
            <a:ext cx="5807828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uk-UA" altLang="ru-RU" sz="2400" dirty="0">
                <a:solidFill>
                  <a:srgbClr val="5555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менеджменту, бізнесу та професійних комунікацій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748" y="1930400"/>
            <a:ext cx="2527944" cy="25459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FECF0-A15F-4455-8E2F-BA6E8889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851" y="1870118"/>
            <a:ext cx="3362738" cy="3403563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-533" y="3289691"/>
            <a:ext cx="3960440" cy="26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412776"/>
            <a:ext cx="3563887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400" kern="0" dirty="0">
                <a:solidFill>
                  <a:srgbClr val="5555C7"/>
                </a:solidFill>
              </a:rPr>
              <a:t>Сторінка кафедри на сайті Національного Університету ім. Каразіна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</a:rPr>
              <a:t>http://kbi.karazin.ua/department/kafedra-menedzhmentu-biznesu-ta-profesijnix-komunikacij/</a:t>
            </a:r>
            <a:endParaRPr lang="uk-UA" sz="1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42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52128"/>
          </a:xfrm>
        </p:spPr>
        <p:txBody>
          <a:bodyPr/>
          <a:lstStyle/>
          <a:p>
            <a:pPr lvl="0">
              <a:defRPr/>
            </a:pPr>
            <a:r>
              <a:rPr lang="uk-UA" sz="2400" b="1" dirty="0">
                <a:latin typeface="Arial" pitchFamily="34" charset="0"/>
                <a:ea typeface="+mn-ea"/>
                <a:cs typeface="Arial" pitchFamily="34" charset="0"/>
              </a:rPr>
              <a:t>Спеціальності КБІ</a:t>
            </a:r>
            <a:br>
              <a:rPr lang="uk-UA" sz="2400" b="1" dirty="0"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340768"/>
            <a:ext cx="5722268" cy="330703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013348" y="4771974"/>
            <a:ext cx="5544616" cy="476672"/>
          </a:xfrm>
          <a:prstGeom prst="round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555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Кафедра менеджменту, бізнесу та професійних комунікацій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555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5517232"/>
            <a:ext cx="572226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098 357 18 75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55994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016C38-5409-4F13-8A40-8464184B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19" y="1412777"/>
            <a:ext cx="5712447" cy="10737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67A493-9D9E-4D9E-B26F-03632B53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537" y="2625278"/>
            <a:ext cx="5785605" cy="915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695964-FAA7-45A3-96A2-744A392A1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485" y="4666955"/>
            <a:ext cx="5858764" cy="121320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7980" y="1124744"/>
            <a:ext cx="2610630" cy="1362767"/>
          </a:xfrm>
          <a:prstGeom prst="rect">
            <a:avLst/>
          </a:prstGeom>
          <a:solidFill>
            <a:srgbClr val="E24EC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основі повної середньої освіти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10 міс.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навчання: денна, заочна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01" y="2603001"/>
            <a:ext cx="2619283" cy="1690095"/>
          </a:xfrm>
          <a:prstGeom prst="rect">
            <a:avLst/>
          </a:prstGeom>
          <a:solidFill>
            <a:srgbClr val="E24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базі молодшого спеціаліста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10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навчання: денна, заочна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552701" y="13485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2516130" y="49809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516130" y="26255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286966" y="39025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2976" y="4598480"/>
            <a:ext cx="2595633" cy="1524000"/>
          </a:xfrm>
          <a:prstGeom prst="rect">
            <a:avLst/>
          </a:prstGeom>
          <a:solidFill>
            <a:srgbClr val="E24EC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МАГІСТР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 навчання</a:t>
            </a:r>
            <a:r>
              <a:rPr lang="uk-UA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4 р. Форма навчання: денна, заочна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01" y="6019169"/>
            <a:ext cx="5722268" cy="68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098 357 18 75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00673" y="692820"/>
            <a:ext cx="6843327" cy="632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err="1" smtClean="0"/>
              <a:t>Фахівці</a:t>
            </a:r>
            <a:r>
              <a:rPr lang="ru-RU" sz="1800" dirty="0" smtClean="0"/>
              <a:t>, </a:t>
            </a:r>
            <a:r>
              <a:rPr lang="ru-RU" sz="1800" dirty="0" err="1" smtClean="0"/>
              <a:t>яких</a:t>
            </a:r>
            <a:r>
              <a:rPr lang="ru-RU" sz="1800" dirty="0" smtClean="0"/>
              <a:t> </a:t>
            </a:r>
            <a:r>
              <a:rPr lang="ru-RU" sz="1800" dirty="0" err="1" smtClean="0"/>
              <a:t>готує</a:t>
            </a:r>
            <a:r>
              <a:rPr lang="ru-RU" sz="1800" dirty="0" smtClean="0"/>
              <a:t> кафедра менеджменту, </a:t>
            </a:r>
            <a:r>
              <a:rPr lang="ru-RU" sz="1800" dirty="0" err="1" smtClean="0"/>
              <a:t>бізнесу</a:t>
            </a:r>
            <a:r>
              <a:rPr lang="ru-RU" sz="1800" dirty="0" smtClean="0"/>
              <a:t> та </a:t>
            </a:r>
            <a:r>
              <a:rPr lang="ru-RU" sz="1800" dirty="0" err="1" smtClean="0"/>
              <a:t>професійних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комунікацій</a:t>
            </a:r>
            <a:endParaRPr lang="ru-RU" sz="1800" dirty="0"/>
          </a:p>
        </p:txBody>
      </p:sp>
      <p:pic>
        <p:nvPicPr>
          <p:cNvPr id="15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897639"/>
            <a:ext cx="2538412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016C38-5409-4F13-8A40-8464184B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19" y="3560928"/>
            <a:ext cx="5712447" cy="9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4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317977" y="1591361"/>
            <a:ext cx="1622425" cy="4175917"/>
            <a:chOff x="720" y="1299"/>
            <a:chExt cx="1367" cy="2539"/>
          </a:xfrm>
        </p:grpSpPr>
        <p:sp>
          <p:nvSpPr>
            <p:cNvPr id="8255" name="AutoShape 6"/>
            <p:cNvSpPr>
              <a:spLocks noChangeArrowheads="1"/>
            </p:cNvSpPr>
            <p:nvPr/>
          </p:nvSpPr>
          <p:spPr bwMode="gray">
            <a:xfrm>
              <a:off x="720" y="2781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6" name="AutoShape 7"/>
            <p:cNvSpPr>
              <a:spLocks noChangeArrowheads="1"/>
            </p:cNvSpPr>
            <p:nvPr/>
          </p:nvSpPr>
          <p:spPr bwMode="gray">
            <a:xfrm>
              <a:off x="765" y="1476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7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8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9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60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61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62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8263" name="Group 10"/>
            <p:cNvGrpSpPr>
              <a:grpSpLocks/>
            </p:cNvGrpSpPr>
            <p:nvPr/>
          </p:nvGrpSpPr>
          <p:grpSpPr bwMode="auto">
            <a:xfrm>
              <a:off x="1188" y="1299"/>
              <a:ext cx="406" cy="392"/>
              <a:chOff x="1287" y="587"/>
              <a:chExt cx="670" cy="647"/>
            </a:xfrm>
          </p:grpSpPr>
          <p:sp>
            <p:nvSpPr>
              <p:cNvPr id="8266" name="Oval 11"/>
              <p:cNvSpPr>
                <a:spLocks noChangeArrowheads="1"/>
              </p:cNvSpPr>
              <p:nvPr/>
            </p:nvSpPr>
            <p:spPr bwMode="gray">
              <a:xfrm>
                <a:off x="1287" y="679"/>
                <a:ext cx="670" cy="47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altLang="ru-RU"/>
              </a:p>
            </p:txBody>
          </p:sp>
          <p:sp>
            <p:nvSpPr>
              <p:cNvPr id="8267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68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69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70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05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</p:grpSp>
        <p:sp>
          <p:nvSpPr>
            <p:cNvPr id="8264" name="Text Box 17"/>
            <p:cNvSpPr txBox="1">
              <a:spLocks noChangeArrowheads="1"/>
            </p:cNvSpPr>
            <p:nvPr/>
          </p:nvSpPr>
          <p:spPr bwMode="gray">
            <a:xfrm>
              <a:off x="761" y="1672"/>
              <a:ext cx="1297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 altLang="ru-RU" sz="1400" b="1" dirty="0"/>
            </a:p>
            <a:p>
              <a:pPr algn="ctr"/>
              <a:endParaRPr lang="ru-RU" altLang="ru-RU" sz="1400" b="1" dirty="0"/>
            </a:p>
          </p:txBody>
        </p:sp>
        <p:sp>
          <p:nvSpPr>
            <p:cNvPr id="8265" name="Text Box 16"/>
            <p:cNvSpPr txBox="1">
              <a:spLocks noChangeArrowheads="1"/>
            </p:cNvSpPr>
            <p:nvPr/>
          </p:nvSpPr>
          <p:spPr bwMode="gray">
            <a:xfrm>
              <a:off x="1271" y="1366"/>
              <a:ext cx="20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2400" dirty="0"/>
                <a:t>1</a:t>
              </a:r>
              <a:endParaRPr lang="en-US" altLang="ru-RU" sz="2400" dirty="0"/>
            </a:p>
          </p:txBody>
        </p:sp>
      </p:grpSp>
      <p:sp>
        <p:nvSpPr>
          <p:cNvPr id="43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260350"/>
            <a:ext cx="7489825" cy="811213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2800" b="1" dirty="0"/>
              <a:t> </a:t>
            </a:r>
            <a:r>
              <a:rPr lang="ru-RU" sz="1800" b="1" i="1" dirty="0" err="1"/>
              <a:t>Конкурентні</a:t>
            </a:r>
            <a:r>
              <a:rPr lang="ru-RU" sz="1800" b="1" i="1" dirty="0"/>
              <a:t> </a:t>
            </a:r>
            <a:r>
              <a:rPr lang="ru-RU" sz="1800" b="1" i="1" dirty="0" err="1"/>
              <a:t>переваги</a:t>
            </a:r>
            <a:r>
              <a:rPr lang="ru-RU" sz="1800" b="1" i="1" dirty="0"/>
              <a:t> </a:t>
            </a:r>
            <a:r>
              <a:rPr lang="ru-RU" sz="1800" b="1" i="1" dirty="0" err="1"/>
              <a:t>спеціальності</a:t>
            </a:r>
            <a:r>
              <a:rPr lang="ru-RU" sz="1800" b="1" i="1" dirty="0"/>
              <a:t> 073 «Менеджмент» у ННІ «</a:t>
            </a:r>
            <a:r>
              <a:rPr lang="ru-RU" sz="1800" b="1" i="1" dirty="0" err="1"/>
              <a:t>Каразінський</a:t>
            </a:r>
            <a:r>
              <a:rPr lang="ru-RU" sz="1800" b="1" i="1" dirty="0"/>
              <a:t> </a:t>
            </a:r>
            <a:r>
              <a:rPr lang="ru-RU" sz="1800" b="1" i="1" dirty="0" err="1"/>
              <a:t>банківський</a:t>
            </a:r>
            <a:r>
              <a:rPr lang="ru-RU" sz="1800" b="1" i="1" dirty="0"/>
              <a:t> </a:t>
            </a:r>
            <a:r>
              <a:rPr lang="ru-RU" sz="1800" b="1" i="1" dirty="0" err="1"/>
              <a:t>інститут</a:t>
            </a:r>
            <a:r>
              <a:rPr lang="ru-RU" sz="1800" b="1" i="1" dirty="0"/>
              <a:t>»</a:t>
            </a:r>
            <a:endParaRPr lang="en-US" sz="1800" b="1" i="1" dirty="0"/>
          </a:p>
        </p:txBody>
      </p:sp>
      <p:grpSp>
        <p:nvGrpSpPr>
          <p:cNvPr id="8196" name="Group 18"/>
          <p:cNvGrpSpPr>
            <a:grpSpLocks/>
          </p:cNvGrpSpPr>
          <p:nvPr/>
        </p:nvGrpSpPr>
        <p:grpSpPr bwMode="auto">
          <a:xfrm>
            <a:off x="2051050" y="1628775"/>
            <a:ext cx="1800225" cy="4030663"/>
            <a:chOff x="2202" y="1299"/>
            <a:chExt cx="1371" cy="2539"/>
          </a:xfrm>
        </p:grpSpPr>
        <p:sp>
          <p:nvSpPr>
            <p:cNvPr id="8242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43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44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45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46" name="Oval 23"/>
            <p:cNvSpPr>
              <a:spLocks noChangeArrowheads="1"/>
            </p:cNvSpPr>
            <p:nvPr/>
          </p:nvSpPr>
          <p:spPr bwMode="gray">
            <a:xfrm>
              <a:off x="2678" y="1347"/>
              <a:ext cx="404" cy="30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8247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48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49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50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51" name="Text Box 28"/>
            <p:cNvSpPr txBox="1">
              <a:spLocks noChangeArrowheads="1"/>
            </p:cNvSpPr>
            <p:nvPr/>
          </p:nvSpPr>
          <p:spPr bwMode="gray">
            <a:xfrm>
              <a:off x="2741" y="1354"/>
              <a:ext cx="2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ru-RU" sz="2400" dirty="0">
                  <a:solidFill>
                    <a:srgbClr val="000000"/>
                  </a:solidFill>
                </a:rPr>
                <a:t>2</a:t>
              </a:r>
              <a:endParaRPr lang="en-US" altLang="ru-RU" sz="1800" dirty="0"/>
            </a:p>
          </p:txBody>
        </p:sp>
        <p:sp>
          <p:nvSpPr>
            <p:cNvPr id="8252" name="Text Box 29"/>
            <p:cNvSpPr txBox="1">
              <a:spLocks noChangeArrowheads="1"/>
            </p:cNvSpPr>
            <p:nvPr/>
          </p:nvSpPr>
          <p:spPr bwMode="gray">
            <a:xfrm>
              <a:off x="2202" y="1627"/>
              <a:ext cx="1295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 altLang="ru-RU" sz="1400" b="1" dirty="0"/>
            </a:p>
            <a:p>
              <a:pPr algn="ctr"/>
              <a:r>
                <a:rPr lang="uk-UA" altLang="ru-RU" sz="1400" b="1" dirty="0"/>
                <a:t>Поєднання навчання з науковими дослідженнями</a:t>
              </a:r>
              <a:endParaRPr lang="ru-RU" altLang="ru-RU" sz="1400" b="1" dirty="0"/>
            </a:p>
          </p:txBody>
        </p:sp>
        <p:sp>
          <p:nvSpPr>
            <p:cNvPr id="8253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4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grpSp>
        <p:nvGrpSpPr>
          <p:cNvPr id="8197" name="Group 32"/>
          <p:cNvGrpSpPr>
            <a:grpSpLocks/>
          </p:cNvGrpSpPr>
          <p:nvPr/>
        </p:nvGrpSpPr>
        <p:grpSpPr bwMode="auto">
          <a:xfrm>
            <a:off x="3995738" y="1628775"/>
            <a:ext cx="1439862" cy="4030663"/>
            <a:chOff x="3692" y="1299"/>
            <a:chExt cx="1367" cy="2539"/>
          </a:xfrm>
        </p:grpSpPr>
        <p:sp>
          <p:nvSpPr>
            <p:cNvPr id="8228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29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 dirty="0"/>
            </a:p>
          </p:txBody>
        </p:sp>
        <p:sp>
          <p:nvSpPr>
            <p:cNvPr id="8230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31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8232" name="Group 37"/>
            <p:cNvGrpSpPr>
              <a:grpSpLocks/>
            </p:cNvGrpSpPr>
            <p:nvPr/>
          </p:nvGrpSpPr>
          <p:grpSpPr bwMode="auto">
            <a:xfrm>
              <a:off x="4166" y="1299"/>
              <a:ext cx="404" cy="392"/>
              <a:chOff x="1291" y="587"/>
              <a:chExt cx="666" cy="647"/>
            </a:xfrm>
          </p:grpSpPr>
          <p:sp>
            <p:nvSpPr>
              <p:cNvPr id="8237" name="Oval 38"/>
              <p:cNvSpPr>
                <a:spLocks noChangeArrowheads="1"/>
              </p:cNvSpPr>
              <p:nvPr/>
            </p:nvSpPr>
            <p:spPr bwMode="gray">
              <a:xfrm>
                <a:off x="1291" y="666"/>
                <a:ext cx="666" cy="50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altLang="ru-RU"/>
              </a:p>
            </p:txBody>
          </p:sp>
          <p:sp>
            <p:nvSpPr>
              <p:cNvPr id="8238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39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40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41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</p:grpSp>
        <p:sp>
          <p:nvSpPr>
            <p:cNvPr id="8233" name="Text Box 43"/>
            <p:cNvSpPr txBox="1">
              <a:spLocks noChangeArrowheads="1"/>
            </p:cNvSpPr>
            <p:nvPr/>
          </p:nvSpPr>
          <p:spPr bwMode="gray">
            <a:xfrm>
              <a:off x="4195" y="135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ru-RU" sz="2400" dirty="0">
                  <a:solidFill>
                    <a:srgbClr val="000000"/>
                  </a:solidFill>
                </a:rPr>
                <a:t>3</a:t>
              </a:r>
              <a:endParaRPr lang="en-US" altLang="ru-RU" sz="1800" dirty="0"/>
            </a:p>
          </p:txBody>
        </p:sp>
        <p:sp>
          <p:nvSpPr>
            <p:cNvPr id="8234" name="Text Box 44"/>
            <p:cNvSpPr txBox="1">
              <a:spLocks noChangeArrowheads="1"/>
            </p:cNvSpPr>
            <p:nvPr/>
          </p:nvSpPr>
          <p:spPr bwMode="gray">
            <a:xfrm>
              <a:off x="3737" y="1881"/>
              <a:ext cx="129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uk-UA" altLang="ru-RU" sz="1400" b="1"/>
                <a:t>Широкий вибір </a:t>
              </a:r>
            </a:p>
            <a:p>
              <a:pPr algn="ctr"/>
              <a:r>
                <a:rPr lang="uk-UA" altLang="ru-RU" sz="1400" b="1"/>
                <a:t> курсів</a:t>
              </a:r>
              <a:endParaRPr lang="en-US" altLang="ru-RU" sz="1400" b="1" dirty="0"/>
            </a:p>
          </p:txBody>
        </p:sp>
        <p:sp>
          <p:nvSpPr>
            <p:cNvPr id="8235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36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grpSp>
        <p:nvGrpSpPr>
          <p:cNvPr id="8198" name="Group 3"/>
          <p:cNvGrpSpPr>
            <a:grpSpLocks/>
          </p:cNvGrpSpPr>
          <p:nvPr/>
        </p:nvGrpSpPr>
        <p:grpSpPr bwMode="auto">
          <a:xfrm>
            <a:off x="5580063" y="1633538"/>
            <a:ext cx="1728787" cy="4030662"/>
            <a:chOff x="720" y="1299"/>
            <a:chExt cx="1367" cy="2539"/>
          </a:xfrm>
        </p:grpSpPr>
        <p:sp>
          <p:nvSpPr>
            <p:cNvPr id="8213" name="AutoShape 7"/>
            <p:cNvSpPr>
              <a:spLocks noChangeArrowheads="1"/>
            </p:cNvSpPr>
            <p:nvPr/>
          </p:nvSpPr>
          <p:spPr bwMode="gray">
            <a:xfrm>
              <a:off x="765" y="1521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5" name="AutoShape 5"/>
            <p:cNvSpPr>
              <a:spLocks noChangeArrowheads="1"/>
            </p:cNvSpPr>
            <p:nvPr/>
          </p:nvSpPr>
          <p:spPr bwMode="gray">
            <a:xfrm>
              <a:off x="741" y="1473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8220" name="Group 10"/>
            <p:cNvGrpSpPr>
              <a:grpSpLocks/>
            </p:cNvGrpSpPr>
            <p:nvPr/>
          </p:nvGrpSpPr>
          <p:grpSpPr bwMode="auto">
            <a:xfrm>
              <a:off x="1190" y="1299"/>
              <a:ext cx="404" cy="392"/>
              <a:chOff x="1291" y="587"/>
              <a:chExt cx="666" cy="647"/>
            </a:xfrm>
          </p:grpSpPr>
          <p:sp>
            <p:nvSpPr>
              <p:cNvPr id="8223" name="Oval 11"/>
              <p:cNvSpPr>
                <a:spLocks noChangeArrowheads="1"/>
              </p:cNvSpPr>
              <p:nvPr/>
            </p:nvSpPr>
            <p:spPr bwMode="gray">
              <a:xfrm>
                <a:off x="1291" y="666"/>
                <a:ext cx="666" cy="50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altLang="ru-RU"/>
              </a:p>
            </p:txBody>
          </p:sp>
          <p:sp>
            <p:nvSpPr>
              <p:cNvPr id="822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2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2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  <p:sp>
            <p:nvSpPr>
              <p:cNvPr id="822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altLang="ru-RU"/>
              </a:p>
            </p:txBody>
          </p:sp>
        </p:grpSp>
        <p:sp>
          <p:nvSpPr>
            <p:cNvPr id="8221" name="Text Box 16"/>
            <p:cNvSpPr txBox="1">
              <a:spLocks noChangeArrowheads="1"/>
            </p:cNvSpPr>
            <p:nvPr/>
          </p:nvSpPr>
          <p:spPr bwMode="gray">
            <a:xfrm>
              <a:off x="1232" y="1354"/>
              <a:ext cx="2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2400" dirty="0">
                  <a:latin typeface="+mj-lt"/>
                  <a:cs typeface="Times New Roman" pitchFamily="18" charset="0"/>
                </a:rPr>
                <a:t>4</a:t>
              </a:r>
              <a:endParaRPr lang="en-US" altLang="ru-RU" sz="2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8222" name="Text Box 17"/>
            <p:cNvSpPr txBox="1">
              <a:spLocks noChangeArrowheads="1"/>
            </p:cNvSpPr>
            <p:nvPr/>
          </p:nvSpPr>
          <p:spPr bwMode="gray">
            <a:xfrm>
              <a:off x="790" y="1881"/>
              <a:ext cx="1297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400" b="1" dirty="0" err="1"/>
                <a:t>Використання</a:t>
              </a:r>
              <a:r>
                <a:rPr lang="ru-RU" altLang="ru-RU" sz="1400" b="1" dirty="0"/>
                <a:t> </a:t>
              </a:r>
              <a:r>
                <a:rPr lang="ru-RU" altLang="ru-RU" sz="1400" b="1" dirty="0" err="1"/>
                <a:t>активних</a:t>
              </a:r>
              <a:r>
                <a:rPr lang="ru-RU" altLang="ru-RU" sz="1400" b="1" dirty="0"/>
                <a:t> </a:t>
              </a:r>
              <a:r>
                <a:rPr lang="ru-RU" altLang="ru-RU" sz="1400" b="1" dirty="0" err="1"/>
                <a:t>методів</a:t>
              </a:r>
              <a:r>
                <a:rPr lang="ru-RU" altLang="ru-RU" sz="1400" b="1" dirty="0"/>
                <a:t> </a:t>
              </a:r>
              <a:r>
                <a:rPr lang="ru-RU" altLang="ru-RU" sz="1400" b="1" dirty="0" err="1"/>
                <a:t>навчання</a:t>
              </a:r>
              <a:endParaRPr lang="ru-RU" altLang="ru-RU" sz="1400" b="1" dirty="0"/>
            </a:p>
            <a:p>
              <a:pPr algn="ctr"/>
              <a:endParaRPr lang="uk-UA" altLang="ru-RU" sz="1400" b="1" dirty="0"/>
            </a:p>
            <a:p>
              <a:pPr algn="ctr"/>
              <a:r>
                <a:rPr lang="uk-UA" altLang="ru-RU" sz="1200" b="1" dirty="0"/>
                <a:t>(кейси, </a:t>
              </a:r>
            </a:p>
            <a:p>
              <a:pPr algn="ctr"/>
              <a:r>
                <a:rPr lang="uk-UA" altLang="ru-RU" sz="1200" b="1" dirty="0"/>
                <a:t>тренінги,</a:t>
              </a:r>
            </a:p>
            <a:p>
              <a:pPr algn="ctr"/>
              <a:r>
                <a:rPr lang="uk-UA" altLang="ru-RU" sz="1200" b="1" dirty="0"/>
                <a:t>проекти,</a:t>
              </a:r>
            </a:p>
            <a:p>
              <a:pPr algn="ctr"/>
              <a:r>
                <a:rPr lang="uk-UA" altLang="ru-RU" sz="1200" b="1" dirty="0"/>
                <a:t>ділові ігри</a:t>
              </a:r>
            </a:p>
            <a:p>
              <a:pPr algn="ctr"/>
              <a:r>
                <a:rPr lang="uk-UA" altLang="ru-RU" sz="1200" b="1" dirty="0"/>
                <a:t>та ін.)</a:t>
              </a:r>
            </a:p>
            <a:p>
              <a:pPr algn="ctr"/>
              <a:endParaRPr lang="en-US" altLang="ru-RU" sz="1400" b="1" dirty="0"/>
            </a:p>
          </p:txBody>
        </p:sp>
      </p:grpSp>
      <p:grpSp>
        <p:nvGrpSpPr>
          <p:cNvPr id="8199" name="Group 18"/>
          <p:cNvGrpSpPr>
            <a:grpSpLocks/>
          </p:cNvGrpSpPr>
          <p:nvPr/>
        </p:nvGrpSpPr>
        <p:grpSpPr bwMode="auto">
          <a:xfrm>
            <a:off x="7488238" y="1628775"/>
            <a:ext cx="1655762" cy="4030663"/>
            <a:chOff x="2202" y="1299"/>
            <a:chExt cx="1371" cy="2539"/>
          </a:xfrm>
        </p:grpSpPr>
        <p:sp>
          <p:nvSpPr>
            <p:cNvPr id="8200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01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02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03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04" name="Oval 23"/>
            <p:cNvSpPr>
              <a:spLocks noChangeArrowheads="1"/>
            </p:cNvSpPr>
            <p:nvPr/>
          </p:nvSpPr>
          <p:spPr bwMode="gray">
            <a:xfrm>
              <a:off x="2678" y="1347"/>
              <a:ext cx="404" cy="30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8205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06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07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08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8209" name="Text Box 28"/>
            <p:cNvSpPr txBox="1">
              <a:spLocks noChangeArrowheads="1"/>
            </p:cNvSpPr>
            <p:nvPr/>
          </p:nvSpPr>
          <p:spPr bwMode="gray">
            <a:xfrm>
              <a:off x="2729" y="1354"/>
              <a:ext cx="2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2400" dirty="0">
                  <a:solidFill>
                    <a:srgbClr val="000000"/>
                  </a:solidFill>
                </a:rPr>
                <a:t>5</a:t>
              </a:r>
              <a:endParaRPr lang="en-US" altLang="ru-RU" sz="1800" dirty="0"/>
            </a:p>
          </p:txBody>
        </p:sp>
        <p:sp>
          <p:nvSpPr>
            <p:cNvPr id="8210" name="Text Box 29"/>
            <p:cNvSpPr txBox="1">
              <a:spLocks noChangeArrowheads="1"/>
            </p:cNvSpPr>
            <p:nvPr/>
          </p:nvSpPr>
          <p:spPr bwMode="gray">
            <a:xfrm>
              <a:off x="2202" y="1627"/>
              <a:ext cx="129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 altLang="ru-RU" sz="1400" b="1" dirty="0"/>
            </a:p>
            <a:p>
              <a:pPr algn="ctr"/>
              <a:endParaRPr lang="ru-RU" altLang="ru-RU" sz="1400" b="1" dirty="0"/>
            </a:p>
            <a:p>
              <a:pPr algn="ctr"/>
              <a:endParaRPr lang="ru-RU" altLang="ru-RU" sz="1400" b="1" dirty="0"/>
            </a:p>
          </p:txBody>
        </p:sp>
        <p:sp>
          <p:nvSpPr>
            <p:cNvPr id="8211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12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90073" y="2467559"/>
            <a:ext cx="1229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Поєднання</a:t>
            </a:r>
            <a:r>
              <a:rPr lang="ru-RU" sz="1200" b="1" dirty="0"/>
              <a:t> </a:t>
            </a:r>
            <a:r>
              <a:rPr lang="ru-RU" sz="1200" b="1" dirty="0" err="1"/>
              <a:t>теоретичної</a:t>
            </a:r>
            <a:r>
              <a:rPr lang="ru-RU" sz="1200" b="1" dirty="0"/>
              <a:t> </a:t>
            </a:r>
            <a:r>
              <a:rPr lang="ru-RU" sz="1200" b="1" dirty="0" err="1"/>
              <a:t>підготовки</a:t>
            </a:r>
            <a:r>
              <a:rPr lang="ru-RU" sz="1200" b="1" dirty="0"/>
              <a:t> з </a:t>
            </a:r>
            <a:r>
              <a:rPr lang="ru-RU" sz="1200" b="1" dirty="0" err="1"/>
              <a:t>придбанням</a:t>
            </a:r>
            <a:r>
              <a:rPr lang="ru-RU" sz="1200" b="1" dirty="0"/>
              <a:t> і </a:t>
            </a:r>
            <a:r>
              <a:rPr lang="ru-RU" sz="1200" b="1" dirty="0" err="1"/>
              <a:t>закріпленням</a:t>
            </a:r>
            <a:endParaRPr lang="ru-RU" sz="1200" b="1" dirty="0"/>
          </a:p>
          <a:p>
            <a:pPr algn="ctr"/>
            <a:r>
              <a:rPr lang="ru-RU" sz="1200" b="1" dirty="0" err="1"/>
              <a:t>практичних</a:t>
            </a:r>
            <a:r>
              <a:rPr lang="ru-RU" sz="1200" b="1" dirty="0"/>
              <a:t> </a:t>
            </a:r>
            <a:r>
              <a:rPr lang="ru-RU" sz="1200" b="1" dirty="0" err="1"/>
              <a:t>навичок</a:t>
            </a:r>
            <a:r>
              <a:rPr lang="ru-RU" sz="1200" b="1" dirty="0"/>
              <a:t> в реальному </a:t>
            </a:r>
            <a:r>
              <a:rPr lang="ru-RU" sz="1200" b="1" dirty="0" err="1"/>
              <a:t>бізнесі</a:t>
            </a:r>
            <a:endParaRPr lang="ru-RU" sz="1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37478" y="2316752"/>
            <a:ext cx="1368152" cy="242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Студенти</a:t>
            </a:r>
            <a:r>
              <a:rPr lang="ru-RU" sz="1200" b="1" dirty="0"/>
              <a:t> </a:t>
            </a:r>
            <a:r>
              <a:rPr lang="ru-RU" sz="1200" b="1" dirty="0" err="1"/>
              <a:t>мають</a:t>
            </a:r>
            <a:r>
              <a:rPr lang="ru-RU" sz="1200" b="1" dirty="0"/>
              <a:t> </a:t>
            </a:r>
            <a:r>
              <a:rPr lang="ru-RU" sz="1200" b="1" dirty="0" err="1"/>
              <a:t>можливість</a:t>
            </a:r>
            <a:r>
              <a:rPr lang="ru-RU" sz="1200" b="1" dirty="0"/>
              <a:t> </a:t>
            </a:r>
            <a:r>
              <a:rPr lang="ru-RU" sz="1200" b="1" dirty="0" err="1"/>
              <a:t>навчатися</a:t>
            </a:r>
            <a:r>
              <a:rPr lang="ru-RU" sz="1200" b="1" dirty="0"/>
              <a:t> за </a:t>
            </a:r>
            <a:r>
              <a:rPr lang="ru-RU" sz="1200" b="1" dirty="0" err="1"/>
              <a:t>програмами</a:t>
            </a:r>
            <a:r>
              <a:rPr lang="ru-RU" sz="1200" b="1" dirty="0"/>
              <a:t> </a:t>
            </a:r>
            <a:r>
              <a:rPr lang="ru-RU" sz="1200" b="1" dirty="0" err="1"/>
              <a:t>подвійного</a:t>
            </a:r>
            <a:r>
              <a:rPr lang="ru-RU" sz="1200" b="1" dirty="0"/>
              <a:t> диплому в </a:t>
            </a:r>
            <a:r>
              <a:rPr lang="ru-RU" sz="1200" b="1" dirty="0" err="1"/>
              <a:t>зарубіжних</a:t>
            </a:r>
            <a:r>
              <a:rPr lang="ru-RU" sz="1200" b="1" dirty="0"/>
              <a:t> ВНЗ</a:t>
            </a:r>
          </a:p>
          <a:p>
            <a:pPr algn="ctr"/>
            <a:endParaRPr lang="ru-RU" sz="1200" b="1" dirty="0"/>
          </a:p>
          <a:p>
            <a:pPr algn="ctr"/>
            <a:r>
              <a:rPr lang="uk-UA" sz="1050" b="1" dirty="0"/>
              <a:t>(Іспанія, Латвія, Литва, Польща, </a:t>
            </a:r>
            <a:r>
              <a:rPr lang="uk-UA" sz="1050" b="1" dirty="0" err="1"/>
              <a:t>Щвейцарія</a:t>
            </a:r>
            <a:r>
              <a:rPr lang="uk-UA" sz="1050" b="1" dirty="0"/>
              <a:t>)</a:t>
            </a:r>
            <a:endParaRPr lang="ru-RU" sz="1050" b="1" dirty="0"/>
          </a:p>
        </p:txBody>
      </p:sp>
    </p:spTree>
    <p:extLst>
      <p:ext uri="{BB962C8B-B14F-4D97-AF65-F5344CB8AC3E}">
        <p14:creationId xmlns:p14="http://schemas.microsoft.com/office/powerpoint/2010/main" val="39787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DEA5A-9AA9-4CAC-B42C-3CAE90E4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освітньої програми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«Цифровий менеджмент в бізнесі»</a:t>
            </a:r>
            <a:endParaRPr lang="ru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D6FCD-4367-4311-853A-FC1BD5A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684" y="1435044"/>
            <a:ext cx="3609145" cy="1865538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F3B5AF-25CD-4FE2-B6A1-F3271D87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823" y="1435044"/>
            <a:ext cx="3231160" cy="1865538"/>
          </a:xfrm>
          <a:prstGeom prst="rect">
            <a:avLst/>
          </a:prstGeom>
          <a:gradFill>
            <a:gsLst>
              <a:gs pos="1200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7D1A3D-04F1-40B5-8EC8-6DC86BE75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705" y="3396086"/>
            <a:ext cx="3231160" cy="2688569"/>
          </a:xfrm>
          <a:prstGeom prst="rect">
            <a:avLst/>
          </a:prstGeom>
          <a:gradFill>
            <a:gsLst>
              <a:gs pos="1200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46015-A85B-48BE-8E19-CB9DAE485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845" y="3404592"/>
            <a:ext cx="2766858" cy="1322947"/>
          </a:xfrm>
          <a:prstGeom prst="rect">
            <a:avLst/>
          </a:prstGeom>
          <a:gradFill>
            <a:gsLst>
              <a:gs pos="12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6F60F3-01CC-4AEF-9CD1-0A326016C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823" y="4831549"/>
            <a:ext cx="3224292" cy="1322947"/>
          </a:xfrm>
          <a:prstGeom prst="rect">
            <a:avLst/>
          </a:prstGeom>
          <a:gradFill>
            <a:gsLst>
              <a:gs pos="800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15DB4-7DA1-3EDC-AB89-8F4B266EE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3" y="1700808"/>
            <a:ext cx="2241784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9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4A670-1978-499D-8A39-79FE20D6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освітньої програми: ВИВЧЕННЯ ДИСЦИПЛІН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0B4C316-32C1-3266-13E1-8EA542E3CF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528" y="1164486"/>
          <a:ext cx="8496944" cy="581803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08112">
                  <a:extLst>
                    <a:ext uri="{9D8B030D-6E8A-4147-A177-3AD203B41FA5}">
                      <a16:colId xmlns:a16="http://schemas.microsoft.com/office/drawing/2014/main" val="2707198405"/>
                    </a:ext>
                  </a:extLst>
                </a:gridCol>
                <a:gridCol w="7488832">
                  <a:extLst>
                    <a:ext uri="{9D8B030D-6E8A-4147-A177-3AD203B41FA5}">
                      <a16:colId xmlns:a16="http://schemas.microsoft.com/office/drawing/2014/main" val="52031231"/>
                    </a:ext>
                  </a:extLst>
                </a:gridCol>
              </a:tblGrid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15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Макроекономіка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374005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16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Теорія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організації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322401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17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Банківська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студія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Банківська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система»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111003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18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Комп’ютерні системи та мережі </a:t>
                      </a:r>
                      <a:endParaRPr lang="ru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739083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19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Правове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забезпечення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діяльності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суб’єктів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господарювання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9864471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20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Економічний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аналіз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696252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21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Цифрова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економіка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518969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22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371292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23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Інформаційний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 та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теорія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прийняття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рішень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92074"/>
                  </a:ext>
                </a:extLst>
              </a:tr>
              <a:tr h="535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24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Системи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обробки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економічної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інформації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351365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25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Операційний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365499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26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Маркетинг </a:t>
                      </a:r>
                      <a:endParaRPr lang="ru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003245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27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Банківська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студія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Лідерство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командна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робота» 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1654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28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Теорії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концепції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бізнесу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364934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29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Інноваційний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660543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30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455792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31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Комп’ютерна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графіка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веб-дизайн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646919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32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інформаційною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безпекою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0424875"/>
                  </a:ext>
                </a:extLst>
              </a:tr>
              <a:tr h="242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 33</a:t>
                      </a:r>
                      <a:endParaRPr lang="ru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Антикризовий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288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00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5CB49-FBE9-4DCE-B80F-32A2406B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03006"/>
            <a:ext cx="8230313" cy="78489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0160B5D-7995-74E4-D7D6-EFC0A6CBCC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512" y="1287906"/>
          <a:ext cx="8784976" cy="511776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17895">
                  <a:extLst>
                    <a:ext uri="{9D8B030D-6E8A-4147-A177-3AD203B41FA5}">
                      <a16:colId xmlns:a16="http://schemas.microsoft.com/office/drawing/2014/main" val="780080263"/>
                    </a:ext>
                  </a:extLst>
                </a:gridCol>
                <a:gridCol w="7179214">
                  <a:extLst>
                    <a:ext uri="{9D8B030D-6E8A-4147-A177-3AD203B41FA5}">
                      <a16:colId xmlns:a16="http://schemas.microsoft.com/office/drawing/2014/main" val="2895703794"/>
                    </a:ext>
                  </a:extLst>
                </a:gridCol>
                <a:gridCol w="87867">
                  <a:extLst>
                    <a:ext uri="{9D8B030D-6E8A-4147-A177-3AD203B41FA5}">
                      <a16:colId xmlns:a16="http://schemas.microsoft.com/office/drawing/2014/main" val="1117694795"/>
                    </a:ext>
                  </a:extLst>
                </a:gridCol>
              </a:tblGrid>
              <a:tr h="16504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 профес</a:t>
                      </a:r>
                      <a:r>
                        <a:rPr lang="ru-UA" sz="1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ійної підготовки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373985"/>
                  </a:ext>
                </a:extLst>
              </a:tr>
              <a:tr h="338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5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Організація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баз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даних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знань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</a:t>
                      </a: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штучного </a:t>
                      </a:r>
                      <a:r>
                        <a:rPr lang="ru-UA" sz="1800" spc="-3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інтелекту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00676"/>
                  </a:ext>
                </a:extLst>
              </a:tr>
              <a:tr h="64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Облік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аудит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Зовнішньоекономічна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діяльність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підприємств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580456"/>
                  </a:ext>
                </a:extLst>
              </a:tr>
              <a:tr h="338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7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Податки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податковий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Поведінкова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економіка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860110"/>
                  </a:ext>
                </a:extLst>
              </a:tr>
              <a:tr h="263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8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брендинг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Емоційний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інтелект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017150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R="112395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57175" algn="l"/>
                        </a:tabLs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Логістика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Логістичний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565884"/>
                  </a:ext>
                </a:extLst>
              </a:tr>
              <a:tr h="540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10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якістю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та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конкурентоспроможністю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організацій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Ризик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-менеджмент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789303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R="112395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57175" algn="l"/>
                        </a:tabLs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 11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Дизайн-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мислення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Етикет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основи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міжнародного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протоколу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021785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R="112395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57175" algn="l"/>
                        </a:tabLs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12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Організація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аутсорсингу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Ефективні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бізнес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моделі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підприємництва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839636"/>
                  </a:ext>
                </a:extLst>
              </a:tr>
              <a:tr h="336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13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Електронна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комерція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Цифровий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маркетинг 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562696"/>
                  </a:ext>
                </a:extLst>
              </a:tr>
              <a:tr h="540670">
                <a:tc>
                  <a:txBody>
                    <a:bodyPr/>
                    <a:lstStyle/>
                    <a:p>
                      <a:pPr marR="112395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57175" algn="l"/>
                        </a:tabLs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14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Інформаційні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системи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технології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обліку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банках /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малим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середнім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бізнесом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924294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R="112395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57175" algn="l"/>
                        </a:tabLs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 15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-менеджмент / Менеджмент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зовнішніх</a:t>
                      </a: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комунікацій</a:t>
                      </a:r>
                      <a:endParaRPr lang="ru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7" marR="6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UA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098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74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AutoShape 3"/>
          <p:cNvSpPr>
            <a:spLocks noChangeArrowheads="1"/>
          </p:cNvSpPr>
          <p:nvPr/>
        </p:nvSpPr>
        <p:spPr bwMode="gray">
          <a:xfrm rot="39573186">
            <a:off x="4777581" y="2331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gray">
          <a:xfrm rot="2565861">
            <a:off x="5268759" y="4348751"/>
            <a:ext cx="707525" cy="309300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gray">
          <a:xfrm rot="35969022">
            <a:off x="3558381" y="2407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gray">
          <a:xfrm rot="7535209">
            <a:off x="3237707" y="4333081"/>
            <a:ext cx="792162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gray">
          <a:xfrm>
            <a:off x="5356225" y="34591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gray">
          <a:xfrm rot="-10800000">
            <a:off x="2946400" y="34528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2" name="Oval 9"/>
          <p:cNvSpPr>
            <a:spLocks noChangeArrowheads="1"/>
          </p:cNvSpPr>
          <p:nvPr/>
        </p:nvSpPr>
        <p:spPr bwMode="gray">
          <a:xfrm>
            <a:off x="2692400" y="1690688"/>
            <a:ext cx="3743325" cy="3744912"/>
          </a:xfrm>
          <a:prstGeom prst="ellips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grpSp>
        <p:nvGrpSpPr>
          <p:cNvPr id="11273" name="Group 10"/>
          <p:cNvGrpSpPr>
            <a:grpSpLocks/>
          </p:cNvGrpSpPr>
          <p:nvPr/>
        </p:nvGrpSpPr>
        <p:grpSpPr bwMode="auto">
          <a:xfrm>
            <a:off x="3429000" y="1749425"/>
            <a:ext cx="360363" cy="360363"/>
            <a:chOff x="1973" y="1706"/>
            <a:chExt cx="227" cy="227"/>
          </a:xfrm>
        </p:grpSpPr>
        <p:sp>
          <p:nvSpPr>
            <p:cNvPr id="51211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2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1</a:t>
              </a:r>
              <a:r>
                <a:rPr lang="ru-RU" dirty="0"/>
                <a:t>. </a:t>
              </a:r>
            </a:p>
          </p:txBody>
        </p:sp>
      </p:grpSp>
      <p:grpSp>
        <p:nvGrpSpPr>
          <p:cNvPr id="11274" name="Group 13"/>
          <p:cNvGrpSpPr>
            <a:grpSpLocks/>
          </p:cNvGrpSpPr>
          <p:nvPr/>
        </p:nvGrpSpPr>
        <p:grpSpPr bwMode="auto">
          <a:xfrm>
            <a:off x="2484438" y="3405188"/>
            <a:ext cx="360362" cy="360362"/>
            <a:chOff x="1565" y="2659"/>
            <a:chExt cx="227" cy="227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5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2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11275" name="Group 16"/>
          <p:cNvGrpSpPr>
            <a:grpSpLocks/>
          </p:cNvGrpSpPr>
          <p:nvPr/>
        </p:nvGrpSpPr>
        <p:grpSpPr bwMode="auto">
          <a:xfrm>
            <a:off x="3000375" y="4714875"/>
            <a:ext cx="360363" cy="360363"/>
            <a:chOff x="2109" y="3612"/>
            <a:chExt cx="227" cy="227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3.</a:t>
              </a:r>
            </a:p>
          </p:txBody>
        </p:sp>
      </p:grpSp>
      <p:grpSp>
        <p:nvGrpSpPr>
          <p:cNvPr id="11276" name="Group 19"/>
          <p:cNvGrpSpPr>
            <a:grpSpLocks/>
          </p:cNvGrpSpPr>
          <p:nvPr/>
        </p:nvGrpSpPr>
        <p:grpSpPr bwMode="auto">
          <a:xfrm>
            <a:off x="5278438" y="1728788"/>
            <a:ext cx="360362" cy="360362"/>
            <a:chOff x="3470" y="1706"/>
            <a:chExt cx="227" cy="227"/>
          </a:xfrm>
        </p:grpSpPr>
        <p:sp>
          <p:nvSpPr>
            <p:cNvPr id="51220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1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7.</a:t>
              </a:r>
            </a:p>
          </p:txBody>
        </p:sp>
      </p:grpSp>
      <p:grpSp>
        <p:nvGrpSpPr>
          <p:cNvPr id="11277" name="Group 22"/>
          <p:cNvGrpSpPr>
            <a:grpSpLocks/>
          </p:cNvGrpSpPr>
          <p:nvPr/>
        </p:nvGrpSpPr>
        <p:grpSpPr bwMode="auto">
          <a:xfrm>
            <a:off x="6227763" y="3405188"/>
            <a:ext cx="360362" cy="360362"/>
            <a:chOff x="3923" y="2659"/>
            <a:chExt cx="227" cy="227"/>
          </a:xfrm>
        </p:grpSpPr>
        <p:sp>
          <p:nvSpPr>
            <p:cNvPr id="51223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4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6.</a:t>
              </a:r>
            </a:p>
          </p:txBody>
        </p:sp>
      </p:grpSp>
      <p:grpSp>
        <p:nvGrpSpPr>
          <p:cNvPr id="11278" name="Group 25"/>
          <p:cNvGrpSpPr>
            <a:grpSpLocks/>
          </p:cNvGrpSpPr>
          <p:nvPr/>
        </p:nvGrpSpPr>
        <p:grpSpPr bwMode="auto">
          <a:xfrm>
            <a:off x="4500563" y="5214938"/>
            <a:ext cx="360362" cy="360362"/>
            <a:chOff x="3515" y="3521"/>
            <a:chExt cx="227" cy="227"/>
          </a:xfrm>
        </p:grpSpPr>
        <p:sp>
          <p:nvSpPr>
            <p:cNvPr id="51226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7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4.</a:t>
              </a:r>
            </a:p>
          </p:txBody>
        </p:sp>
      </p:grpSp>
      <p:sp>
        <p:nvSpPr>
          <p:cNvPr id="51228" name="Oval 28"/>
          <p:cNvSpPr>
            <a:spLocks noChangeArrowheads="1"/>
          </p:cNvSpPr>
          <p:nvPr/>
        </p:nvSpPr>
        <p:spPr bwMode="gray">
          <a:xfrm>
            <a:off x="3624263" y="26431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gray">
          <a:xfrm>
            <a:off x="3617913" y="26273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gray">
          <a:xfrm>
            <a:off x="3751263" y="27701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gray">
          <a:xfrm>
            <a:off x="3733800" y="27432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11283" name="Group 44"/>
          <p:cNvGrpSpPr>
            <a:grpSpLocks/>
          </p:cNvGrpSpPr>
          <p:nvPr/>
        </p:nvGrpSpPr>
        <p:grpSpPr bwMode="auto">
          <a:xfrm>
            <a:off x="3835400" y="2854325"/>
            <a:ext cx="1522413" cy="1522413"/>
            <a:chOff x="2416" y="1798"/>
            <a:chExt cx="959" cy="959"/>
          </a:xfrm>
        </p:grpSpPr>
        <p:sp>
          <p:nvSpPr>
            <p:cNvPr id="11296" name="Oval 32"/>
            <p:cNvSpPr>
              <a:spLocks noChangeArrowheads="1"/>
            </p:cNvSpPr>
            <p:nvPr/>
          </p:nvSpPr>
          <p:spPr bwMode="gray">
            <a:xfrm>
              <a:off x="2416" y="1798"/>
              <a:ext cx="959" cy="95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 altLang="ru-RU"/>
            </a:p>
          </p:txBody>
        </p:sp>
        <p:sp>
          <p:nvSpPr>
            <p:cNvPr id="11297" name="Oval 33"/>
            <p:cNvSpPr>
              <a:spLocks noChangeArrowheads="1"/>
            </p:cNvSpPr>
            <p:nvPr/>
          </p:nvSpPr>
          <p:spPr bwMode="gray">
            <a:xfrm>
              <a:off x="2430" y="1810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11298" name="Oval 34"/>
            <p:cNvSpPr>
              <a:spLocks noChangeArrowheads="1"/>
            </p:cNvSpPr>
            <p:nvPr/>
          </p:nvSpPr>
          <p:spPr bwMode="gray">
            <a:xfrm>
              <a:off x="2441" y="1816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11299" name="Oval 35"/>
            <p:cNvSpPr>
              <a:spLocks noChangeArrowheads="1"/>
            </p:cNvSpPr>
            <p:nvPr/>
          </p:nvSpPr>
          <p:spPr bwMode="gray">
            <a:xfrm>
              <a:off x="2451" y="1825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11300" name="Oval 36"/>
            <p:cNvSpPr>
              <a:spLocks noChangeArrowheads="1"/>
            </p:cNvSpPr>
            <p:nvPr/>
          </p:nvSpPr>
          <p:spPr bwMode="gray">
            <a:xfrm>
              <a:off x="2502" y="1848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altLang="ru-RU"/>
            </a:p>
          </p:txBody>
        </p:sp>
      </p:grpSp>
      <p:sp>
        <p:nvSpPr>
          <p:cNvPr id="11284" name="Text Box 37"/>
          <p:cNvSpPr txBox="1">
            <a:spLocks noChangeArrowheads="1"/>
          </p:cNvSpPr>
          <p:nvPr/>
        </p:nvSpPr>
        <p:spPr bwMode="auto">
          <a:xfrm>
            <a:off x="3828073" y="3132563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altLang="ru-RU" sz="1600" b="1" u="sng" dirty="0">
                <a:solidFill>
                  <a:srgbClr val="0B0B0F"/>
                </a:solidFill>
              </a:rPr>
              <a:t>Випускники </a:t>
            </a:r>
          </a:p>
          <a:p>
            <a:pPr algn="ctr" eaLnBrk="0" hangingPunct="0"/>
            <a:r>
              <a:rPr lang="uk-UA" altLang="ru-RU" sz="1600" b="1" u="sng" dirty="0">
                <a:solidFill>
                  <a:srgbClr val="0B0B0F"/>
                </a:solidFill>
              </a:rPr>
              <a:t>будуть</a:t>
            </a:r>
          </a:p>
          <a:p>
            <a:pPr algn="ctr" eaLnBrk="0" hangingPunct="0"/>
            <a:r>
              <a:rPr lang="uk-UA" altLang="ru-RU" sz="1600" b="1" u="sng" dirty="0">
                <a:solidFill>
                  <a:srgbClr val="0B0B0F"/>
                </a:solidFill>
              </a:rPr>
              <a:t>вміти</a:t>
            </a:r>
            <a:endParaRPr lang="ru-RU" altLang="ru-RU" sz="1600" b="1" u="sng" dirty="0">
              <a:solidFill>
                <a:srgbClr val="0B0B0F"/>
              </a:solidFill>
            </a:endParaRPr>
          </a:p>
        </p:txBody>
      </p:sp>
      <p:sp>
        <p:nvSpPr>
          <p:cNvPr id="11285" name="Text Box 38"/>
          <p:cNvSpPr txBox="1">
            <a:spLocks noChangeArrowheads="1"/>
          </p:cNvSpPr>
          <p:nvPr/>
        </p:nvSpPr>
        <p:spPr bwMode="auto">
          <a:xfrm>
            <a:off x="5715000" y="1676400"/>
            <a:ext cx="3429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 err="1"/>
              <a:t>забезпечувати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конкурентоспроможність</a:t>
            </a:r>
            <a:r>
              <a:rPr lang="ru-RU" altLang="ru-RU" sz="1400" b="1" dirty="0"/>
              <a:t> </a:t>
            </a:r>
          </a:p>
          <a:p>
            <a:pPr algn="ctr"/>
            <a:r>
              <a:rPr lang="ru-RU" altLang="ru-RU" sz="1400" b="1" dirty="0" err="1"/>
              <a:t>організації</a:t>
            </a:r>
            <a:endParaRPr lang="ru-RU" altLang="ru-RU" sz="1400" b="1" dirty="0"/>
          </a:p>
        </p:txBody>
      </p:sp>
      <p:sp>
        <p:nvSpPr>
          <p:cNvPr id="11286" name="Text Box 39"/>
          <p:cNvSpPr txBox="1">
            <a:spLocks noChangeArrowheads="1"/>
          </p:cNvSpPr>
          <p:nvPr/>
        </p:nvSpPr>
        <p:spPr bwMode="auto">
          <a:xfrm>
            <a:off x="251520" y="1467178"/>
            <a:ext cx="32282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2225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altLang="ru-RU" sz="1400" b="1" dirty="0" err="1"/>
              <a:t>розробляти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стратегії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розвитку</a:t>
            </a:r>
            <a:endParaRPr lang="ru-RU" altLang="ru-RU" sz="1400" b="1" dirty="0"/>
          </a:p>
          <a:p>
            <a:pPr algn="ctr" eaLnBrk="0" hangingPunct="0"/>
            <a:r>
              <a:rPr lang="ru-RU" altLang="ru-RU" sz="1400" b="1" dirty="0"/>
              <a:t> </a:t>
            </a:r>
            <a:r>
              <a:rPr lang="ru-RU" altLang="ru-RU" sz="1400" b="1" dirty="0" err="1"/>
              <a:t>підприємств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різних</a:t>
            </a:r>
            <a:r>
              <a:rPr lang="ru-RU" altLang="ru-RU" sz="1400" b="1" dirty="0"/>
              <a:t> форм </a:t>
            </a:r>
            <a:r>
              <a:rPr lang="ru-RU" altLang="ru-RU" sz="1400" b="1" dirty="0" err="1"/>
              <a:t>власності</a:t>
            </a:r>
            <a:endParaRPr lang="en-US" altLang="ru-RU" sz="1400" b="1" dirty="0"/>
          </a:p>
        </p:txBody>
      </p:sp>
      <p:sp>
        <p:nvSpPr>
          <p:cNvPr id="11287" name="Text Box 40"/>
          <p:cNvSpPr txBox="1">
            <a:spLocks noChangeArrowheads="1"/>
          </p:cNvSpPr>
          <p:nvPr/>
        </p:nvSpPr>
        <p:spPr bwMode="auto">
          <a:xfrm>
            <a:off x="6589139" y="3500438"/>
            <a:ext cx="23405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 err="1"/>
              <a:t>управляти</a:t>
            </a:r>
            <a:r>
              <a:rPr lang="ru-RU" altLang="ru-RU" sz="1400" b="1" dirty="0"/>
              <a:t> персоналом,</a:t>
            </a:r>
          </a:p>
          <a:p>
            <a:pPr algn="ctr"/>
            <a:r>
              <a:rPr lang="ru-RU" altLang="ru-RU" sz="1400" b="1" dirty="0" err="1"/>
              <a:t>підтримувати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сприятливий</a:t>
            </a:r>
            <a:r>
              <a:rPr lang="ru-RU" altLang="ru-RU" sz="1400" b="1" dirty="0"/>
              <a:t> </a:t>
            </a:r>
          </a:p>
          <a:p>
            <a:pPr algn="ctr"/>
            <a:r>
              <a:rPr lang="ru-RU" altLang="ru-RU" sz="1400" b="1" dirty="0"/>
              <a:t>для </a:t>
            </a:r>
            <a:r>
              <a:rPr lang="ru-RU" altLang="ru-RU" sz="1400" b="1" dirty="0" err="1"/>
              <a:t>роботи</a:t>
            </a:r>
            <a:r>
              <a:rPr lang="ru-RU" altLang="ru-RU" sz="1400" b="1" dirty="0"/>
              <a:t> </a:t>
            </a:r>
          </a:p>
          <a:p>
            <a:pPr algn="ctr"/>
            <a:r>
              <a:rPr lang="ru-RU" altLang="ru-RU" sz="1400" b="1" dirty="0" err="1"/>
              <a:t>клімат</a:t>
            </a:r>
            <a:r>
              <a:rPr lang="ru-RU" altLang="ru-RU" sz="1400" b="1" dirty="0"/>
              <a:t> у </a:t>
            </a:r>
            <a:r>
              <a:rPr lang="ru-RU" altLang="ru-RU" sz="1400" b="1" dirty="0" err="1"/>
              <a:t>колективі</a:t>
            </a:r>
            <a:endParaRPr lang="ru-RU" altLang="ru-RU" sz="1400" b="1" dirty="0"/>
          </a:p>
        </p:txBody>
      </p:sp>
      <p:sp>
        <p:nvSpPr>
          <p:cNvPr id="11288" name="Text Box 41"/>
          <p:cNvSpPr txBox="1">
            <a:spLocks noChangeArrowheads="1"/>
          </p:cNvSpPr>
          <p:nvPr/>
        </p:nvSpPr>
        <p:spPr bwMode="auto">
          <a:xfrm>
            <a:off x="2339975" y="5589588"/>
            <a:ext cx="3786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 err="1"/>
              <a:t>розробляти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поточні</a:t>
            </a:r>
            <a:r>
              <a:rPr lang="ru-RU" altLang="ru-RU" sz="1400" b="1" dirty="0"/>
              <a:t> та </a:t>
            </a:r>
            <a:r>
              <a:rPr lang="ru-RU" altLang="ru-RU" sz="1400" b="1" dirty="0" err="1"/>
              <a:t>перспективні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плани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діяльності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підприємства</a:t>
            </a:r>
            <a:endParaRPr lang="ru-RU" altLang="ru-RU" sz="1400" b="1" dirty="0"/>
          </a:p>
        </p:txBody>
      </p:sp>
      <p:sp>
        <p:nvSpPr>
          <p:cNvPr id="11289" name="Text Box 42"/>
          <p:cNvSpPr txBox="1">
            <a:spLocks noChangeArrowheads="1"/>
          </p:cNvSpPr>
          <p:nvPr/>
        </p:nvSpPr>
        <p:spPr bwMode="auto">
          <a:xfrm>
            <a:off x="251520" y="2997200"/>
            <a:ext cx="22487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altLang="ru-RU" sz="1400" b="1" dirty="0"/>
              <a:t>оперативно </a:t>
            </a:r>
            <a:r>
              <a:rPr lang="ru-RU" altLang="ru-RU" sz="1400" b="1" dirty="0" err="1"/>
              <a:t>управляти</a:t>
            </a:r>
            <a:r>
              <a:rPr lang="ru-RU" altLang="ru-RU" sz="1400" b="1" dirty="0"/>
              <a:t> та </a:t>
            </a:r>
            <a:r>
              <a:rPr lang="ru-RU" altLang="ru-RU" sz="1400" b="1" dirty="0" err="1"/>
              <a:t>приймати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управлінські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рішення</a:t>
            </a:r>
            <a:endParaRPr lang="en-US" altLang="ru-RU" sz="1400" b="1" dirty="0"/>
          </a:p>
        </p:txBody>
      </p:sp>
      <p:sp>
        <p:nvSpPr>
          <p:cNvPr id="11290" name="Text Box 43"/>
          <p:cNvSpPr txBox="1">
            <a:spLocks noChangeArrowheads="1"/>
          </p:cNvSpPr>
          <p:nvPr/>
        </p:nvSpPr>
        <p:spPr bwMode="auto">
          <a:xfrm>
            <a:off x="467544" y="4365625"/>
            <a:ext cx="2377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 err="1"/>
              <a:t>проводити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комплексний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аналіз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діяльності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організації</a:t>
            </a:r>
            <a:endParaRPr lang="en-US" altLang="ru-RU" sz="1400" b="1" dirty="0"/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gray">
          <a:xfrm rot="5400000">
            <a:off x="4248945" y="475218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11292" name="Group 22"/>
          <p:cNvGrpSpPr>
            <a:grpSpLocks/>
          </p:cNvGrpSpPr>
          <p:nvPr/>
        </p:nvGrpSpPr>
        <p:grpSpPr bwMode="auto">
          <a:xfrm>
            <a:off x="5857875" y="4572000"/>
            <a:ext cx="360363" cy="360363"/>
            <a:chOff x="3923" y="2659"/>
            <a:chExt cx="227" cy="227"/>
          </a:xfrm>
        </p:grpSpPr>
        <p:sp>
          <p:nvSpPr>
            <p:cNvPr id="51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ru-RU" b="1" dirty="0"/>
                <a:t>5.</a:t>
              </a:r>
            </a:p>
          </p:txBody>
        </p:sp>
      </p:grpSp>
      <p:sp>
        <p:nvSpPr>
          <p:cNvPr id="11293" name="Text Box 41"/>
          <p:cNvSpPr txBox="1">
            <a:spLocks noChangeArrowheads="1"/>
          </p:cNvSpPr>
          <p:nvPr/>
        </p:nvSpPr>
        <p:spPr bwMode="auto">
          <a:xfrm>
            <a:off x="5357813" y="5000625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400" b="1" dirty="0" err="1"/>
              <a:t>управляти</a:t>
            </a:r>
            <a:r>
              <a:rPr lang="ru-RU" sz="1400" b="1" dirty="0"/>
              <a:t> </a:t>
            </a:r>
            <a:r>
              <a:rPr lang="ru-RU" sz="1400" b="1" dirty="0" err="1"/>
              <a:t>бізнес-процесами</a:t>
            </a:r>
            <a:r>
              <a:rPr lang="ru-RU" sz="1400" b="1" dirty="0"/>
              <a:t> </a:t>
            </a:r>
          </a:p>
          <a:p>
            <a:pPr algn="ctr"/>
            <a:r>
              <a:rPr lang="ru-RU" sz="1400" b="1" dirty="0"/>
              <a:t>та проектами</a:t>
            </a:r>
            <a:endParaRPr lang="ru-RU" alt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316379"/>
            <a:ext cx="7056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/>
              <a:t>Спеціалісти</a:t>
            </a:r>
            <a:r>
              <a:rPr lang="ru-RU" sz="2000" b="1" i="1" dirty="0"/>
              <a:t> з «Менеджменту» </a:t>
            </a:r>
            <a:r>
              <a:rPr lang="ru-RU" sz="2000" b="1" i="1" dirty="0" err="1"/>
              <a:t>здатні</a:t>
            </a:r>
            <a:r>
              <a:rPr lang="ru-RU" sz="2000" b="1" i="1" dirty="0"/>
              <a:t> </a:t>
            </a:r>
            <a:br>
              <a:rPr lang="ru-RU" sz="2000" b="1" i="1" dirty="0"/>
            </a:br>
            <a:r>
              <a:rPr lang="ru-RU" sz="2000" b="1" i="1" dirty="0" err="1"/>
              <a:t>реалізовувати</a:t>
            </a:r>
            <a:r>
              <a:rPr lang="ru-RU" sz="2000" b="1" i="1" dirty="0"/>
              <a:t> </a:t>
            </a:r>
            <a:r>
              <a:rPr lang="ru-RU" sz="2000" b="1" i="1" dirty="0" err="1"/>
              <a:t>всі</a:t>
            </a:r>
            <a:r>
              <a:rPr lang="ru-RU" sz="2000" b="1" i="1" dirty="0"/>
              <a:t> </a:t>
            </a:r>
            <a:r>
              <a:rPr lang="ru-RU" sz="2000" b="1" i="1" dirty="0" err="1"/>
              <a:t>функції</a:t>
            </a:r>
            <a:r>
              <a:rPr lang="ru-RU" sz="2000" b="1" i="1" dirty="0"/>
              <a:t> </a:t>
            </a:r>
            <a:r>
              <a:rPr lang="ru-RU" sz="2000" b="1" i="1" dirty="0" err="1"/>
              <a:t>управління</a:t>
            </a:r>
            <a:r>
              <a:rPr lang="ru-RU" sz="2000" b="1" i="1" dirty="0"/>
              <a:t>, а </a:t>
            </a:r>
            <a:r>
              <a:rPr lang="ru-RU" sz="2000" b="1" i="1" dirty="0" err="1"/>
              <a:t>саме</a:t>
            </a:r>
            <a:r>
              <a:rPr lang="ru-RU" sz="2000" b="1" i="1" dirty="0"/>
              <a:t>:</a:t>
            </a:r>
            <a:br>
              <a:rPr lang="ru-RU" sz="2000" b="1" i="1" dirty="0"/>
            </a:br>
            <a:endParaRPr lang="ru-RU" sz="2000" b="1" i="1" dirty="0"/>
          </a:p>
        </p:txBody>
      </p:sp>
      <p:pic>
        <p:nvPicPr>
          <p:cNvPr id="53" name="Рисунок 52" descr="mudryiy-filin1-300x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80746"/>
            <a:ext cx="1656172" cy="22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9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자유형: 도형 16">
            <a:extLst>
              <a:ext uri="{FF2B5EF4-FFF2-40B4-BE49-F238E27FC236}">
                <a16:creationId xmlns:a16="http://schemas.microsoft.com/office/drawing/2014/main" id="{3204CE1A-7D1C-4C60-B0E6-9B2023364081}"/>
              </a:ext>
            </a:extLst>
          </p:cNvPr>
          <p:cNvSpPr>
            <a:spLocks noChangeAspect="1"/>
          </p:cNvSpPr>
          <p:nvPr/>
        </p:nvSpPr>
        <p:spPr>
          <a:xfrm>
            <a:off x="-55410" y="1991667"/>
            <a:ext cx="1799523" cy="2024008"/>
          </a:xfrm>
          <a:custGeom>
            <a:avLst/>
            <a:gdLst>
              <a:gd name="connsiteX0" fmla="*/ 1376433 w 2765122"/>
              <a:gd name="connsiteY0" fmla="*/ 2257187 h 3110058"/>
              <a:gd name="connsiteX1" fmla="*/ 1145400 w 2765122"/>
              <a:gd name="connsiteY1" fmla="*/ 2354829 h 3110058"/>
              <a:gd name="connsiteX2" fmla="*/ 1036105 w 2765122"/>
              <a:gd name="connsiteY2" fmla="*/ 2389775 h 3110058"/>
              <a:gd name="connsiteX3" fmla="*/ 1040146 w 2765122"/>
              <a:gd name="connsiteY3" fmla="*/ 2406930 h 3110058"/>
              <a:gd name="connsiteX4" fmla="*/ 1382560 w 2765122"/>
              <a:gd name="connsiteY4" fmla="*/ 2894301 h 3110058"/>
              <a:gd name="connsiteX5" fmla="*/ 1724974 w 2765122"/>
              <a:gd name="connsiteY5" fmla="*/ 2406930 h 3110058"/>
              <a:gd name="connsiteX6" fmla="*/ 1726723 w 2765122"/>
              <a:gd name="connsiteY6" fmla="*/ 2399874 h 3110058"/>
              <a:gd name="connsiteX7" fmla="*/ 1605728 w 2765122"/>
              <a:gd name="connsiteY7" fmla="*/ 2358846 h 3110058"/>
              <a:gd name="connsiteX8" fmla="*/ 1795887 w 2765122"/>
              <a:gd name="connsiteY8" fmla="*/ 2033026 h 3110058"/>
              <a:gd name="connsiteX9" fmla="*/ 1694075 w 2765122"/>
              <a:gd name="connsiteY9" fmla="*/ 2094586 h 3110058"/>
              <a:gd name="connsiteX10" fmla="*/ 1578650 w 2765122"/>
              <a:gd name="connsiteY10" fmla="*/ 2155153 h 3110058"/>
              <a:gd name="connsiteX11" fmla="*/ 1618821 w 2765122"/>
              <a:gd name="connsiteY11" fmla="*/ 2173994 h 3110058"/>
              <a:gd name="connsiteX12" fmla="*/ 1763952 w 2765122"/>
              <a:gd name="connsiteY12" fmla="*/ 2229138 h 3110058"/>
              <a:gd name="connsiteX13" fmla="*/ 1791432 w 2765122"/>
              <a:gd name="connsiteY13" fmla="*/ 2076334 h 3110058"/>
              <a:gd name="connsiteX14" fmla="*/ 969005 w 2765122"/>
              <a:gd name="connsiteY14" fmla="*/ 2030800 h 3110058"/>
              <a:gd name="connsiteX15" fmla="*/ 973688 w 2765122"/>
              <a:gd name="connsiteY15" fmla="*/ 2076334 h 3110058"/>
              <a:gd name="connsiteX16" fmla="*/ 997942 w 2765122"/>
              <a:gd name="connsiteY16" fmla="*/ 2219324 h 3110058"/>
              <a:gd name="connsiteX17" fmla="*/ 1135534 w 2765122"/>
              <a:gd name="connsiteY17" fmla="*/ 2169774 h 3110058"/>
              <a:gd name="connsiteX18" fmla="*/ 1176026 w 2765122"/>
              <a:gd name="connsiteY18" fmla="*/ 2151638 h 3110058"/>
              <a:gd name="connsiteX19" fmla="*/ 1061678 w 2765122"/>
              <a:gd name="connsiteY19" fmla="*/ 2089068 h 3110058"/>
              <a:gd name="connsiteX20" fmla="*/ 2270995 w 2765122"/>
              <a:gd name="connsiteY20" fmla="*/ 1682607 h 3110058"/>
              <a:gd name="connsiteX21" fmla="*/ 2193789 w 2765122"/>
              <a:gd name="connsiteY21" fmla="*/ 1749541 h 3110058"/>
              <a:gd name="connsiteX22" fmla="*/ 2080535 w 2765122"/>
              <a:gd name="connsiteY22" fmla="*/ 1839120 h 3110058"/>
              <a:gd name="connsiteX23" fmla="*/ 1988274 w 2765122"/>
              <a:gd name="connsiteY23" fmla="*/ 1905861 h 3110058"/>
              <a:gd name="connsiteX24" fmla="*/ 1956628 w 2765122"/>
              <a:gd name="connsiteY24" fmla="*/ 2160317 h 3110058"/>
              <a:gd name="connsiteX25" fmla="*/ 1929983 w 2765122"/>
              <a:gd name="connsiteY25" fmla="*/ 2282840 h 3110058"/>
              <a:gd name="connsiteX26" fmla="*/ 2032699 w 2765122"/>
              <a:gd name="connsiteY26" fmla="*/ 2311732 h 3110058"/>
              <a:gd name="connsiteX27" fmla="*/ 2530541 w 2765122"/>
              <a:gd name="connsiteY27" fmla="*/ 2244806 h 3110058"/>
              <a:gd name="connsiteX28" fmla="*/ 2289139 w 2765122"/>
              <a:gd name="connsiteY28" fmla="*/ 1700285 h 3110058"/>
              <a:gd name="connsiteX29" fmla="*/ 491768 w 2765122"/>
              <a:gd name="connsiteY29" fmla="*/ 1666932 h 3110058"/>
              <a:gd name="connsiteX30" fmla="*/ 473585 w 2765122"/>
              <a:gd name="connsiteY30" fmla="*/ 1684439 h 3110058"/>
              <a:gd name="connsiteX31" fmla="*/ 222717 w 2765122"/>
              <a:gd name="connsiteY31" fmla="*/ 2224664 h 3110058"/>
              <a:gd name="connsiteX32" fmla="*/ 719315 w 2765122"/>
              <a:gd name="connsiteY32" fmla="*/ 2300269 h 3110058"/>
              <a:gd name="connsiteX33" fmla="*/ 831176 w 2765122"/>
              <a:gd name="connsiteY33" fmla="*/ 2270901 h 3110058"/>
              <a:gd name="connsiteX34" fmla="*/ 808495 w 2765122"/>
              <a:gd name="connsiteY34" fmla="*/ 2160317 h 3110058"/>
              <a:gd name="connsiteX35" fmla="*/ 776012 w 2765122"/>
              <a:gd name="connsiteY35" fmla="*/ 1899134 h 3110058"/>
              <a:gd name="connsiteX36" fmla="*/ 679735 w 2765122"/>
              <a:gd name="connsiteY36" fmla="*/ 1826895 h 3110058"/>
              <a:gd name="connsiteX37" fmla="*/ 502637 w 2765122"/>
              <a:gd name="connsiteY37" fmla="*/ 1677612 h 3110058"/>
              <a:gd name="connsiteX38" fmla="*/ 2001099 w 2765122"/>
              <a:gd name="connsiteY38" fmla="*/ 1443878 h 3110058"/>
              <a:gd name="connsiteX39" fmla="*/ 2005588 w 2765122"/>
              <a:gd name="connsiteY39" fmla="*/ 1555029 h 3110058"/>
              <a:gd name="connsiteX40" fmla="*/ 2000712 w 2765122"/>
              <a:gd name="connsiteY40" fmla="*/ 1675767 h 3110058"/>
              <a:gd name="connsiteX41" fmla="*/ 2038461 w 2765122"/>
              <a:gd name="connsiteY41" fmla="*/ 1648469 h 3110058"/>
              <a:gd name="connsiteX42" fmla="*/ 2130505 w 2765122"/>
              <a:gd name="connsiteY42" fmla="*/ 1573751 h 3110058"/>
              <a:gd name="connsiteX43" fmla="*/ 2143759 w 2765122"/>
              <a:gd name="connsiteY43" fmla="*/ 1562074 h 3110058"/>
              <a:gd name="connsiteX44" fmla="*/ 2039991 w 2765122"/>
              <a:gd name="connsiteY44" fmla="*/ 1473050 h 3110058"/>
              <a:gd name="connsiteX45" fmla="*/ 764411 w 2765122"/>
              <a:gd name="connsiteY45" fmla="*/ 1434288 h 3110058"/>
              <a:gd name="connsiteX46" fmla="*/ 726661 w 2765122"/>
              <a:gd name="connsiteY46" fmla="*/ 1461587 h 3110058"/>
              <a:gd name="connsiteX47" fmla="*/ 634617 w 2765122"/>
              <a:gd name="connsiteY47" fmla="*/ 1536305 h 3110058"/>
              <a:gd name="connsiteX48" fmla="*/ 621360 w 2765122"/>
              <a:gd name="connsiteY48" fmla="*/ 1547985 h 3110058"/>
              <a:gd name="connsiteX49" fmla="*/ 725129 w 2765122"/>
              <a:gd name="connsiteY49" fmla="*/ 1637009 h 3110058"/>
              <a:gd name="connsiteX50" fmla="*/ 764024 w 2765122"/>
              <a:gd name="connsiteY50" fmla="*/ 1666183 h 3110058"/>
              <a:gd name="connsiteX51" fmla="*/ 759534 w 2765122"/>
              <a:gd name="connsiteY51" fmla="*/ 1555029 h 3110058"/>
              <a:gd name="connsiteX52" fmla="*/ 1386966 w 2765122"/>
              <a:gd name="connsiteY52" fmla="*/ 1049980 h 3110058"/>
              <a:gd name="connsiteX53" fmla="*/ 1160689 w 2765122"/>
              <a:gd name="connsiteY53" fmla="*/ 1170734 h 3110058"/>
              <a:gd name="connsiteX54" fmla="*/ 947211 w 2765122"/>
              <a:gd name="connsiteY54" fmla="*/ 1303680 h 3110058"/>
              <a:gd name="connsiteX55" fmla="*/ 938816 w 2765122"/>
              <a:gd name="connsiteY55" fmla="*/ 1555028 h 3110058"/>
              <a:gd name="connsiteX56" fmla="*/ 947046 w 2765122"/>
              <a:gd name="connsiteY56" fmla="*/ 1801432 h 3110058"/>
              <a:gd name="connsiteX57" fmla="*/ 1154015 w 2765122"/>
              <a:gd name="connsiteY57" fmla="*/ 1935392 h 3110058"/>
              <a:gd name="connsiteX58" fmla="*/ 1378151 w 2765122"/>
              <a:gd name="connsiteY58" fmla="*/ 2060078 h 3110058"/>
              <a:gd name="connsiteX59" fmla="*/ 1604433 w 2765122"/>
              <a:gd name="connsiteY59" fmla="*/ 1939321 h 3110058"/>
              <a:gd name="connsiteX60" fmla="*/ 1817909 w 2765122"/>
              <a:gd name="connsiteY60" fmla="*/ 1806377 h 3110058"/>
              <a:gd name="connsiteX61" fmla="*/ 1826304 w 2765122"/>
              <a:gd name="connsiteY61" fmla="*/ 1555028 h 3110058"/>
              <a:gd name="connsiteX62" fmla="*/ 1818074 w 2765122"/>
              <a:gd name="connsiteY62" fmla="*/ 1308628 h 3110058"/>
              <a:gd name="connsiteX63" fmla="*/ 1611105 w 2765122"/>
              <a:gd name="connsiteY63" fmla="*/ 1174667 h 3110058"/>
              <a:gd name="connsiteX64" fmla="*/ 1767179 w 2765122"/>
              <a:gd name="connsiteY64" fmla="*/ 890733 h 3110058"/>
              <a:gd name="connsiteX65" fmla="*/ 1629589 w 2765122"/>
              <a:gd name="connsiteY65" fmla="*/ 940281 h 3110058"/>
              <a:gd name="connsiteX66" fmla="*/ 1589093 w 2765122"/>
              <a:gd name="connsiteY66" fmla="*/ 958419 h 3110058"/>
              <a:gd name="connsiteX67" fmla="*/ 1703444 w 2765122"/>
              <a:gd name="connsiteY67" fmla="*/ 1020991 h 3110058"/>
              <a:gd name="connsiteX68" fmla="*/ 1796116 w 2765122"/>
              <a:gd name="connsiteY68" fmla="*/ 1079257 h 3110058"/>
              <a:gd name="connsiteX69" fmla="*/ 1791432 w 2765122"/>
              <a:gd name="connsiteY69" fmla="*/ 1033723 h 3110058"/>
              <a:gd name="connsiteX70" fmla="*/ 1001168 w 2765122"/>
              <a:gd name="connsiteY70" fmla="*/ 880921 h 3110058"/>
              <a:gd name="connsiteX71" fmla="*/ 973688 w 2765122"/>
              <a:gd name="connsiteY71" fmla="*/ 1033723 h 3110058"/>
              <a:gd name="connsiteX72" fmla="*/ 969233 w 2765122"/>
              <a:gd name="connsiteY72" fmla="*/ 1077033 h 3110058"/>
              <a:gd name="connsiteX73" fmla="*/ 1071048 w 2765122"/>
              <a:gd name="connsiteY73" fmla="*/ 1015472 h 3110058"/>
              <a:gd name="connsiteX74" fmla="*/ 1186470 w 2765122"/>
              <a:gd name="connsiteY74" fmla="*/ 954907 h 3110058"/>
              <a:gd name="connsiteX75" fmla="*/ 1146299 w 2765122"/>
              <a:gd name="connsiteY75" fmla="*/ 936065 h 3110058"/>
              <a:gd name="connsiteX76" fmla="*/ 2296662 w 2765122"/>
              <a:gd name="connsiteY76" fmla="*/ 783036 h 3110058"/>
              <a:gd name="connsiteX77" fmla="*/ 2045808 w 2765122"/>
              <a:gd name="connsiteY77" fmla="*/ 809787 h 3110058"/>
              <a:gd name="connsiteX78" fmla="*/ 1933945 w 2765122"/>
              <a:gd name="connsiteY78" fmla="*/ 839155 h 3110058"/>
              <a:gd name="connsiteX79" fmla="*/ 1956628 w 2765122"/>
              <a:gd name="connsiteY79" fmla="*/ 949742 h 3110058"/>
              <a:gd name="connsiteX80" fmla="*/ 1989111 w 2765122"/>
              <a:gd name="connsiteY80" fmla="*/ 1210925 h 3110058"/>
              <a:gd name="connsiteX81" fmla="*/ 2085387 w 2765122"/>
              <a:gd name="connsiteY81" fmla="*/ 1283163 h 3110058"/>
              <a:gd name="connsiteX82" fmla="*/ 2262485 w 2765122"/>
              <a:gd name="connsiteY82" fmla="*/ 1432446 h 3110058"/>
              <a:gd name="connsiteX83" fmla="*/ 2273353 w 2765122"/>
              <a:gd name="connsiteY83" fmla="*/ 1443125 h 3110058"/>
              <a:gd name="connsiteX84" fmla="*/ 2291537 w 2765122"/>
              <a:gd name="connsiteY84" fmla="*/ 1425616 h 3110058"/>
              <a:gd name="connsiteX85" fmla="*/ 2542406 w 2765122"/>
              <a:gd name="connsiteY85" fmla="*/ 885391 h 3110058"/>
              <a:gd name="connsiteX86" fmla="*/ 2296662 w 2765122"/>
              <a:gd name="connsiteY86" fmla="*/ 783036 h 3110058"/>
              <a:gd name="connsiteX87" fmla="*/ 482072 w 2765122"/>
              <a:gd name="connsiteY87" fmla="*/ 767202 h 3110058"/>
              <a:gd name="connsiteX88" fmla="*/ 234579 w 2765122"/>
              <a:gd name="connsiteY88" fmla="*/ 865253 h 3110058"/>
              <a:gd name="connsiteX89" fmla="*/ 475981 w 2765122"/>
              <a:gd name="connsiteY89" fmla="*/ 1409774 h 3110058"/>
              <a:gd name="connsiteX90" fmla="*/ 494126 w 2765122"/>
              <a:gd name="connsiteY90" fmla="*/ 1427453 h 3110058"/>
              <a:gd name="connsiteX91" fmla="*/ 571333 w 2765122"/>
              <a:gd name="connsiteY91" fmla="*/ 1360517 h 3110058"/>
              <a:gd name="connsiteX92" fmla="*/ 684587 w 2765122"/>
              <a:gd name="connsiteY92" fmla="*/ 1270938 h 3110058"/>
              <a:gd name="connsiteX93" fmla="*/ 776848 w 2765122"/>
              <a:gd name="connsiteY93" fmla="*/ 1204197 h 3110058"/>
              <a:gd name="connsiteX94" fmla="*/ 808495 w 2765122"/>
              <a:gd name="connsiteY94" fmla="*/ 949742 h 3110058"/>
              <a:gd name="connsiteX95" fmla="*/ 835139 w 2765122"/>
              <a:gd name="connsiteY95" fmla="*/ 827220 h 3110058"/>
              <a:gd name="connsiteX96" fmla="*/ 732420 w 2765122"/>
              <a:gd name="connsiteY96" fmla="*/ 798327 h 3110058"/>
              <a:gd name="connsiteX97" fmla="*/ 482072 w 2765122"/>
              <a:gd name="connsiteY97" fmla="*/ 767202 h 3110058"/>
              <a:gd name="connsiteX98" fmla="*/ 1382560 w 2765122"/>
              <a:gd name="connsiteY98" fmla="*/ 215755 h 3110058"/>
              <a:gd name="connsiteX99" fmla="*/ 1040146 w 2765122"/>
              <a:gd name="connsiteY99" fmla="*/ 703126 h 3110058"/>
              <a:gd name="connsiteX100" fmla="*/ 1038397 w 2765122"/>
              <a:gd name="connsiteY100" fmla="*/ 710184 h 3110058"/>
              <a:gd name="connsiteX101" fmla="*/ 1159394 w 2765122"/>
              <a:gd name="connsiteY101" fmla="*/ 751212 h 3110058"/>
              <a:gd name="connsiteX102" fmla="*/ 1388689 w 2765122"/>
              <a:gd name="connsiteY102" fmla="*/ 852872 h 3110058"/>
              <a:gd name="connsiteX103" fmla="*/ 1619722 w 2765122"/>
              <a:gd name="connsiteY103" fmla="*/ 755229 h 3110058"/>
              <a:gd name="connsiteX104" fmla="*/ 1729016 w 2765122"/>
              <a:gd name="connsiteY104" fmla="*/ 720284 h 3110058"/>
              <a:gd name="connsiteX105" fmla="*/ 1724974 w 2765122"/>
              <a:gd name="connsiteY105" fmla="*/ 703126 h 3110058"/>
              <a:gd name="connsiteX106" fmla="*/ 1382560 w 2765122"/>
              <a:gd name="connsiteY106" fmla="*/ 215755 h 3110058"/>
              <a:gd name="connsiteX107" fmla="*/ 1382561 w 2765122"/>
              <a:gd name="connsiteY107" fmla="*/ 0 h 3110058"/>
              <a:gd name="connsiteX108" fmla="*/ 1863319 w 2765122"/>
              <a:gd name="connsiteY108" fmla="*/ 565886 h 3110058"/>
              <a:gd name="connsiteX109" fmla="*/ 1892754 w 2765122"/>
              <a:gd name="connsiteY109" fmla="*/ 669221 h 3110058"/>
              <a:gd name="connsiteX110" fmla="*/ 1998805 w 2765122"/>
              <a:gd name="connsiteY110" fmla="*/ 644109 h 3110058"/>
              <a:gd name="connsiteX111" fmla="*/ 2729256 w 2765122"/>
              <a:gd name="connsiteY111" fmla="*/ 777515 h 3110058"/>
              <a:gd name="connsiteX112" fmla="*/ 2479563 w 2765122"/>
              <a:gd name="connsiteY112" fmla="*/ 1476806 h 3110058"/>
              <a:gd name="connsiteX113" fmla="*/ 2396868 w 2765122"/>
              <a:gd name="connsiteY113" fmla="*/ 1564493 h 3110058"/>
              <a:gd name="connsiteX114" fmla="*/ 2415853 w 2765122"/>
              <a:gd name="connsiteY114" fmla="*/ 1583149 h 3110058"/>
              <a:gd name="connsiteX115" fmla="*/ 2715481 w 2765122"/>
              <a:gd name="connsiteY115" fmla="*/ 2355928 h 3110058"/>
              <a:gd name="connsiteX116" fmla="*/ 1982813 w 2765122"/>
              <a:gd name="connsiteY116" fmla="*/ 2476565 h 3110058"/>
              <a:gd name="connsiteX117" fmla="*/ 1890625 w 2765122"/>
              <a:gd name="connsiteY117" fmla="*/ 2453030 h 3110058"/>
              <a:gd name="connsiteX118" fmla="*/ 1863319 w 2765122"/>
              <a:gd name="connsiteY118" fmla="*/ 2544172 h 3110058"/>
              <a:gd name="connsiteX119" fmla="*/ 1382561 w 2765122"/>
              <a:gd name="connsiteY119" fmla="*/ 3110058 h 3110058"/>
              <a:gd name="connsiteX120" fmla="*/ 901803 w 2765122"/>
              <a:gd name="connsiteY120" fmla="*/ 2544172 h 3110058"/>
              <a:gd name="connsiteX121" fmla="*/ 872368 w 2765122"/>
              <a:gd name="connsiteY121" fmla="*/ 2440837 h 3110058"/>
              <a:gd name="connsiteX122" fmla="*/ 766317 w 2765122"/>
              <a:gd name="connsiteY122" fmla="*/ 2465949 h 3110058"/>
              <a:gd name="connsiteX123" fmla="*/ 35866 w 2765122"/>
              <a:gd name="connsiteY123" fmla="*/ 2332544 h 3110058"/>
              <a:gd name="connsiteX124" fmla="*/ 285559 w 2765122"/>
              <a:gd name="connsiteY124" fmla="*/ 1633252 h 3110058"/>
              <a:gd name="connsiteX125" fmla="*/ 368254 w 2765122"/>
              <a:gd name="connsiteY125" fmla="*/ 1545565 h 3110058"/>
              <a:gd name="connsiteX126" fmla="*/ 349269 w 2765122"/>
              <a:gd name="connsiteY126" fmla="*/ 1526910 h 3110058"/>
              <a:gd name="connsiteX127" fmla="*/ 49641 w 2765122"/>
              <a:gd name="connsiteY127" fmla="*/ 754130 h 3110058"/>
              <a:gd name="connsiteX128" fmla="*/ 782309 w 2765122"/>
              <a:gd name="connsiteY128" fmla="*/ 633493 h 3110058"/>
              <a:gd name="connsiteX129" fmla="*/ 874497 w 2765122"/>
              <a:gd name="connsiteY129" fmla="*/ 657029 h 3110058"/>
              <a:gd name="connsiteX130" fmla="*/ 901803 w 2765122"/>
              <a:gd name="connsiteY130" fmla="*/ 565886 h 3110058"/>
              <a:gd name="connsiteX131" fmla="*/ 1382561 w 2765122"/>
              <a:gd name="connsiteY131" fmla="*/ 0 h 311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765122" h="3110058">
                <a:moveTo>
                  <a:pt x="1376433" y="2257187"/>
                </a:moveTo>
                <a:lnTo>
                  <a:pt x="1145400" y="2354829"/>
                </a:lnTo>
                <a:lnTo>
                  <a:pt x="1036105" y="2389775"/>
                </a:lnTo>
                <a:lnTo>
                  <a:pt x="1040146" y="2406930"/>
                </a:lnTo>
                <a:cubicBezTo>
                  <a:pt x="1121535" y="2704580"/>
                  <a:pt x="1244707" y="2894301"/>
                  <a:pt x="1382560" y="2894301"/>
                </a:cubicBezTo>
                <a:cubicBezTo>
                  <a:pt x="1520414" y="2894301"/>
                  <a:pt x="1643585" y="2704580"/>
                  <a:pt x="1724974" y="2406930"/>
                </a:cubicBezTo>
                <a:lnTo>
                  <a:pt x="1726723" y="2399874"/>
                </a:lnTo>
                <a:lnTo>
                  <a:pt x="1605728" y="2358846"/>
                </a:lnTo>
                <a:close/>
                <a:moveTo>
                  <a:pt x="1795887" y="2033026"/>
                </a:moveTo>
                <a:lnTo>
                  <a:pt x="1694075" y="2094586"/>
                </a:lnTo>
                <a:lnTo>
                  <a:pt x="1578650" y="2155153"/>
                </a:lnTo>
                <a:lnTo>
                  <a:pt x="1618821" y="2173994"/>
                </a:lnTo>
                <a:lnTo>
                  <a:pt x="1763952" y="2229138"/>
                </a:lnTo>
                <a:lnTo>
                  <a:pt x="1791432" y="2076334"/>
                </a:lnTo>
                <a:close/>
                <a:moveTo>
                  <a:pt x="969005" y="2030800"/>
                </a:moveTo>
                <a:lnTo>
                  <a:pt x="973688" y="2076334"/>
                </a:lnTo>
                <a:lnTo>
                  <a:pt x="997942" y="2219324"/>
                </a:lnTo>
                <a:lnTo>
                  <a:pt x="1135534" y="2169774"/>
                </a:lnTo>
                <a:lnTo>
                  <a:pt x="1176026" y="2151638"/>
                </a:lnTo>
                <a:lnTo>
                  <a:pt x="1061678" y="2089068"/>
                </a:lnTo>
                <a:close/>
                <a:moveTo>
                  <a:pt x="2270995" y="1682607"/>
                </a:moveTo>
                <a:lnTo>
                  <a:pt x="2193789" y="1749541"/>
                </a:lnTo>
                <a:cubicBezTo>
                  <a:pt x="2157450" y="1779622"/>
                  <a:pt x="2119670" y="1809519"/>
                  <a:pt x="2080535" y="1839120"/>
                </a:cubicBezTo>
                <a:lnTo>
                  <a:pt x="1988274" y="1905861"/>
                </a:lnTo>
                <a:lnTo>
                  <a:pt x="1956628" y="2160317"/>
                </a:lnTo>
                <a:lnTo>
                  <a:pt x="1929983" y="2282840"/>
                </a:lnTo>
                <a:lnTo>
                  <a:pt x="2032699" y="2311732"/>
                </a:lnTo>
                <a:cubicBezTo>
                  <a:pt x="2281801" y="2367725"/>
                  <a:pt x="2467430" y="2349840"/>
                  <a:pt x="2530541" y="2244806"/>
                </a:cubicBezTo>
                <a:cubicBezTo>
                  <a:pt x="2601541" y="2126643"/>
                  <a:pt x="2502356" y="1923350"/>
                  <a:pt x="2289139" y="1700285"/>
                </a:cubicBezTo>
                <a:close/>
                <a:moveTo>
                  <a:pt x="491768" y="1666932"/>
                </a:moveTo>
                <a:lnTo>
                  <a:pt x="473585" y="1684439"/>
                </a:lnTo>
                <a:cubicBezTo>
                  <a:pt x="256508" y="1903749"/>
                  <a:pt x="153790" y="2105280"/>
                  <a:pt x="222717" y="2224664"/>
                </a:cubicBezTo>
                <a:cubicBezTo>
                  <a:pt x="283985" y="2330784"/>
                  <a:pt x="469273" y="2351906"/>
                  <a:pt x="719315" y="2300269"/>
                </a:cubicBezTo>
                <a:lnTo>
                  <a:pt x="831176" y="2270901"/>
                </a:lnTo>
                <a:lnTo>
                  <a:pt x="808495" y="2160317"/>
                </a:lnTo>
                <a:lnTo>
                  <a:pt x="776012" y="1899134"/>
                </a:lnTo>
                <a:lnTo>
                  <a:pt x="679735" y="1826895"/>
                </a:lnTo>
                <a:cubicBezTo>
                  <a:pt x="616990" y="1777691"/>
                  <a:pt x="557836" y="1727770"/>
                  <a:pt x="502637" y="1677612"/>
                </a:cubicBezTo>
                <a:close/>
                <a:moveTo>
                  <a:pt x="2001099" y="1443878"/>
                </a:moveTo>
                <a:lnTo>
                  <a:pt x="2005588" y="1555029"/>
                </a:lnTo>
                <a:lnTo>
                  <a:pt x="2000712" y="1675767"/>
                </a:lnTo>
                <a:lnTo>
                  <a:pt x="2038461" y="1648469"/>
                </a:lnTo>
                <a:cubicBezTo>
                  <a:pt x="2070345" y="1623579"/>
                  <a:pt x="2101053" y="1598643"/>
                  <a:pt x="2130505" y="1573751"/>
                </a:cubicBezTo>
                <a:lnTo>
                  <a:pt x="2143759" y="1562074"/>
                </a:lnTo>
                <a:lnTo>
                  <a:pt x="2039991" y="1473050"/>
                </a:lnTo>
                <a:close/>
                <a:moveTo>
                  <a:pt x="764411" y="1434288"/>
                </a:moveTo>
                <a:lnTo>
                  <a:pt x="726661" y="1461587"/>
                </a:lnTo>
                <a:cubicBezTo>
                  <a:pt x="694778" y="1486477"/>
                  <a:pt x="664070" y="1511412"/>
                  <a:pt x="634617" y="1536305"/>
                </a:cubicBezTo>
                <a:lnTo>
                  <a:pt x="621360" y="1547985"/>
                </a:lnTo>
                <a:lnTo>
                  <a:pt x="725129" y="1637009"/>
                </a:lnTo>
                <a:lnTo>
                  <a:pt x="764024" y="1666183"/>
                </a:lnTo>
                <a:lnTo>
                  <a:pt x="759534" y="1555029"/>
                </a:lnTo>
                <a:close/>
                <a:moveTo>
                  <a:pt x="1386966" y="1049980"/>
                </a:moveTo>
                <a:lnTo>
                  <a:pt x="1160689" y="1170734"/>
                </a:lnTo>
                <a:lnTo>
                  <a:pt x="947211" y="1303680"/>
                </a:lnTo>
                <a:lnTo>
                  <a:pt x="938816" y="1555028"/>
                </a:lnTo>
                <a:lnTo>
                  <a:pt x="947046" y="1801432"/>
                </a:lnTo>
                <a:lnTo>
                  <a:pt x="1154015" y="1935392"/>
                </a:lnTo>
                <a:lnTo>
                  <a:pt x="1378151" y="2060078"/>
                </a:lnTo>
                <a:lnTo>
                  <a:pt x="1604433" y="1939321"/>
                </a:lnTo>
                <a:lnTo>
                  <a:pt x="1817909" y="1806377"/>
                </a:lnTo>
                <a:lnTo>
                  <a:pt x="1826304" y="1555028"/>
                </a:lnTo>
                <a:lnTo>
                  <a:pt x="1818074" y="1308628"/>
                </a:lnTo>
                <a:lnTo>
                  <a:pt x="1611105" y="1174667"/>
                </a:lnTo>
                <a:close/>
                <a:moveTo>
                  <a:pt x="1767179" y="890733"/>
                </a:moveTo>
                <a:lnTo>
                  <a:pt x="1629589" y="940281"/>
                </a:lnTo>
                <a:lnTo>
                  <a:pt x="1589093" y="958419"/>
                </a:lnTo>
                <a:lnTo>
                  <a:pt x="1703444" y="1020991"/>
                </a:lnTo>
                <a:lnTo>
                  <a:pt x="1796116" y="1079257"/>
                </a:lnTo>
                <a:lnTo>
                  <a:pt x="1791432" y="1033723"/>
                </a:lnTo>
                <a:close/>
                <a:moveTo>
                  <a:pt x="1001168" y="880921"/>
                </a:moveTo>
                <a:lnTo>
                  <a:pt x="973688" y="1033723"/>
                </a:lnTo>
                <a:lnTo>
                  <a:pt x="969233" y="1077033"/>
                </a:lnTo>
                <a:lnTo>
                  <a:pt x="1071048" y="1015472"/>
                </a:lnTo>
                <a:lnTo>
                  <a:pt x="1186470" y="954907"/>
                </a:lnTo>
                <a:lnTo>
                  <a:pt x="1146299" y="936065"/>
                </a:lnTo>
                <a:close/>
                <a:moveTo>
                  <a:pt x="2296662" y="783036"/>
                </a:moveTo>
                <a:cubicBezTo>
                  <a:pt x="2224233" y="781291"/>
                  <a:pt x="2139574" y="790423"/>
                  <a:pt x="2045808" y="809787"/>
                </a:cubicBezTo>
                <a:lnTo>
                  <a:pt x="1933945" y="839155"/>
                </a:lnTo>
                <a:lnTo>
                  <a:pt x="1956628" y="949742"/>
                </a:lnTo>
                <a:lnTo>
                  <a:pt x="1989111" y="1210925"/>
                </a:lnTo>
                <a:lnTo>
                  <a:pt x="2085387" y="1283163"/>
                </a:lnTo>
                <a:cubicBezTo>
                  <a:pt x="2148132" y="1332368"/>
                  <a:pt x="2207286" y="1382289"/>
                  <a:pt x="2262485" y="1432446"/>
                </a:cubicBezTo>
                <a:lnTo>
                  <a:pt x="2273353" y="1443125"/>
                </a:lnTo>
                <a:lnTo>
                  <a:pt x="2291537" y="1425616"/>
                </a:lnTo>
                <a:cubicBezTo>
                  <a:pt x="2508615" y="1206306"/>
                  <a:pt x="2611333" y="1004776"/>
                  <a:pt x="2542406" y="885391"/>
                </a:cubicBezTo>
                <a:cubicBezTo>
                  <a:pt x="2504113" y="819067"/>
                  <a:pt x="2417375" y="785944"/>
                  <a:pt x="2296662" y="783036"/>
                </a:cubicBezTo>
                <a:close/>
                <a:moveTo>
                  <a:pt x="482072" y="767202"/>
                </a:moveTo>
                <a:cubicBezTo>
                  <a:pt x="361326" y="768003"/>
                  <a:pt x="274023" y="799606"/>
                  <a:pt x="234579" y="865253"/>
                </a:cubicBezTo>
                <a:cubicBezTo>
                  <a:pt x="163579" y="983417"/>
                  <a:pt x="262764" y="1186709"/>
                  <a:pt x="475981" y="1409774"/>
                </a:cubicBezTo>
                <a:lnTo>
                  <a:pt x="494126" y="1427453"/>
                </a:lnTo>
                <a:lnTo>
                  <a:pt x="571333" y="1360517"/>
                </a:lnTo>
                <a:cubicBezTo>
                  <a:pt x="607672" y="1330436"/>
                  <a:pt x="645452" y="1300540"/>
                  <a:pt x="684587" y="1270938"/>
                </a:cubicBezTo>
                <a:lnTo>
                  <a:pt x="776848" y="1204197"/>
                </a:lnTo>
                <a:lnTo>
                  <a:pt x="808495" y="949742"/>
                </a:lnTo>
                <a:lnTo>
                  <a:pt x="835139" y="827220"/>
                </a:lnTo>
                <a:lnTo>
                  <a:pt x="732420" y="798327"/>
                </a:lnTo>
                <a:cubicBezTo>
                  <a:pt x="639007" y="777329"/>
                  <a:pt x="554520" y="766721"/>
                  <a:pt x="482072" y="767202"/>
                </a:cubicBezTo>
                <a:close/>
                <a:moveTo>
                  <a:pt x="1382560" y="215755"/>
                </a:moveTo>
                <a:cubicBezTo>
                  <a:pt x="1244707" y="215755"/>
                  <a:pt x="1121535" y="405476"/>
                  <a:pt x="1040146" y="703126"/>
                </a:cubicBezTo>
                <a:lnTo>
                  <a:pt x="1038397" y="710184"/>
                </a:lnTo>
                <a:lnTo>
                  <a:pt x="1159394" y="751212"/>
                </a:lnTo>
                <a:lnTo>
                  <a:pt x="1388689" y="852872"/>
                </a:lnTo>
                <a:lnTo>
                  <a:pt x="1619722" y="755229"/>
                </a:lnTo>
                <a:lnTo>
                  <a:pt x="1729016" y="720284"/>
                </a:lnTo>
                <a:lnTo>
                  <a:pt x="1724974" y="703126"/>
                </a:lnTo>
                <a:cubicBezTo>
                  <a:pt x="1643585" y="405476"/>
                  <a:pt x="1520414" y="215755"/>
                  <a:pt x="1382560" y="215755"/>
                </a:cubicBezTo>
                <a:close/>
                <a:moveTo>
                  <a:pt x="1382561" y="0"/>
                </a:moveTo>
                <a:cubicBezTo>
                  <a:pt x="1576111" y="0"/>
                  <a:pt x="1749046" y="220285"/>
                  <a:pt x="1863319" y="565886"/>
                </a:cubicBezTo>
                <a:lnTo>
                  <a:pt x="1892754" y="669221"/>
                </a:lnTo>
                <a:lnTo>
                  <a:pt x="1998805" y="644109"/>
                </a:lnTo>
                <a:cubicBezTo>
                  <a:pt x="2355240" y="570272"/>
                  <a:pt x="2632481" y="609896"/>
                  <a:pt x="2729256" y="777515"/>
                </a:cubicBezTo>
                <a:cubicBezTo>
                  <a:pt x="2826030" y="945133"/>
                  <a:pt x="2721726" y="1205043"/>
                  <a:pt x="2479563" y="1476806"/>
                </a:cubicBezTo>
                <a:lnTo>
                  <a:pt x="2396868" y="1564493"/>
                </a:lnTo>
                <a:lnTo>
                  <a:pt x="2415853" y="1583149"/>
                </a:lnTo>
                <a:cubicBezTo>
                  <a:pt x="2697403" y="1884053"/>
                  <a:pt x="2823474" y="2176199"/>
                  <a:pt x="2715481" y="2355928"/>
                </a:cubicBezTo>
                <a:cubicBezTo>
                  <a:pt x="2615796" y="2521833"/>
                  <a:pt x="2337906" y="2556612"/>
                  <a:pt x="1982813" y="2476565"/>
                </a:cubicBezTo>
                <a:lnTo>
                  <a:pt x="1890625" y="2453030"/>
                </a:lnTo>
                <a:lnTo>
                  <a:pt x="1863319" y="2544172"/>
                </a:lnTo>
                <a:cubicBezTo>
                  <a:pt x="1749047" y="2889773"/>
                  <a:pt x="1576111" y="3110058"/>
                  <a:pt x="1382561" y="3110058"/>
                </a:cubicBezTo>
                <a:cubicBezTo>
                  <a:pt x="1189012" y="3110058"/>
                  <a:pt x="1016076" y="2889773"/>
                  <a:pt x="901803" y="2544172"/>
                </a:cubicBezTo>
                <a:lnTo>
                  <a:pt x="872368" y="2440837"/>
                </a:lnTo>
                <a:lnTo>
                  <a:pt x="766317" y="2465949"/>
                </a:lnTo>
                <a:cubicBezTo>
                  <a:pt x="409882" y="2539787"/>
                  <a:pt x="132641" y="2500163"/>
                  <a:pt x="35866" y="2332544"/>
                </a:cubicBezTo>
                <a:cubicBezTo>
                  <a:pt x="-60908" y="2164925"/>
                  <a:pt x="43396" y="1905015"/>
                  <a:pt x="285559" y="1633252"/>
                </a:cubicBezTo>
                <a:lnTo>
                  <a:pt x="368254" y="1545565"/>
                </a:lnTo>
                <a:lnTo>
                  <a:pt x="349269" y="1526910"/>
                </a:lnTo>
                <a:cubicBezTo>
                  <a:pt x="67719" y="1226005"/>
                  <a:pt x="-58351" y="933860"/>
                  <a:pt x="49641" y="754130"/>
                </a:cubicBezTo>
                <a:cubicBezTo>
                  <a:pt x="149326" y="588226"/>
                  <a:pt x="427216" y="553446"/>
                  <a:pt x="782309" y="633493"/>
                </a:cubicBezTo>
                <a:lnTo>
                  <a:pt x="874497" y="657029"/>
                </a:lnTo>
                <a:lnTo>
                  <a:pt x="901803" y="565886"/>
                </a:lnTo>
                <a:cubicBezTo>
                  <a:pt x="1016076" y="220285"/>
                  <a:pt x="1189012" y="0"/>
                  <a:pt x="1382561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35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2635432" y="1879759"/>
            <a:ext cx="65085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100" b="1" dirty="0">
                <a:solidFill>
                  <a:srgbClr val="0037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ОРГАНІЗАЦІЯ ОСВІТНЬОГО ПРОЦЕСУ</a:t>
            </a:r>
            <a:endParaRPr lang="ko-KR" altLang="en-US" sz="2100" b="1" dirty="0">
              <a:solidFill>
                <a:srgbClr val="0037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5F208-4FF9-45B9-8E27-E2A19B4D45E8}"/>
              </a:ext>
            </a:extLst>
          </p:cNvPr>
          <p:cNvSpPr/>
          <p:nvPr/>
        </p:nvSpPr>
        <p:spPr>
          <a:xfrm>
            <a:off x="2535148" y="1818956"/>
            <a:ext cx="6408503" cy="34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60CB93A-C070-4D26-95D3-8D75E7E5C3AF}"/>
              </a:ext>
            </a:extLst>
          </p:cNvPr>
          <p:cNvSpPr/>
          <p:nvPr/>
        </p:nvSpPr>
        <p:spPr>
          <a:xfrm rot="20329094">
            <a:off x="1726138" y="4467844"/>
            <a:ext cx="985289" cy="1416767"/>
          </a:xfrm>
          <a:custGeom>
            <a:avLst/>
            <a:gdLst>
              <a:gd name="connsiteX0" fmla="*/ 695461 w 1313719"/>
              <a:gd name="connsiteY0" fmla="*/ 52104 h 1889023"/>
              <a:gd name="connsiteX1" fmla="*/ 756028 w 1313719"/>
              <a:gd name="connsiteY1" fmla="*/ 143479 h 1889023"/>
              <a:gd name="connsiteX2" fmla="*/ 756028 w 1313719"/>
              <a:gd name="connsiteY2" fmla="*/ 581374 h 1889023"/>
              <a:gd name="connsiteX3" fmla="*/ 656860 w 1313719"/>
              <a:gd name="connsiteY3" fmla="*/ 680542 h 1889023"/>
              <a:gd name="connsiteX4" fmla="*/ 557693 w 1313719"/>
              <a:gd name="connsiteY4" fmla="*/ 581374 h 1889023"/>
              <a:gd name="connsiteX5" fmla="*/ 557693 w 1313719"/>
              <a:gd name="connsiteY5" fmla="*/ 143479 h 1889023"/>
              <a:gd name="connsiteX6" fmla="*/ 656861 w 1313719"/>
              <a:gd name="connsiteY6" fmla="*/ 44311 h 1889023"/>
              <a:gd name="connsiteX7" fmla="*/ 695461 w 1313719"/>
              <a:gd name="connsiteY7" fmla="*/ 52104 h 1889023"/>
              <a:gd name="connsiteX8" fmla="*/ 914790 w 1313719"/>
              <a:gd name="connsiteY8" fmla="*/ 24077 h 1889023"/>
              <a:gd name="connsiteX9" fmla="*/ 1313719 w 1313719"/>
              <a:gd name="connsiteY9" fmla="*/ 574253 h 1889023"/>
              <a:gd name="connsiteX10" fmla="*/ 1313719 w 1313719"/>
              <a:gd name="connsiteY10" fmla="*/ 934013 h 1889023"/>
              <a:gd name="connsiteX11" fmla="*/ 943645 w 1313719"/>
              <a:gd name="connsiteY11" fmla="*/ 1889023 h 1889023"/>
              <a:gd name="connsiteX12" fmla="*/ 903 w 1313719"/>
              <a:gd name="connsiteY12" fmla="*/ 1523703 h 1889023"/>
              <a:gd name="connsiteX13" fmla="*/ 2 w 1313719"/>
              <a:gd name="connsiteY13" fmla="*/ 1514763 h 1889023"/>
              <a:gd name="connsiteX14" fmla="*/ 2 w 1313719"/>
              <a:gd name="connsiteY14" fmla="*/ 946345 h 1889023"/>
              <a:gd name="connsiteX15" fmla="*/ 0 w 1313719"/>
              <a:gd name="connsiteY15" fmla="*/ 946345 h 1889023"/>
              <a:gd name="connsiteX16" fmla="*/ 0 w 1313719"/>
              <a:gd name="connsiteY16" fmla="*/ 574253 h 1889023"/>
              <a:gd name="connsiteX17" fmla="*/ 507032 w 1313719"/>
              <a:gd name="connsiteY17" fmla="*/ 0 h 1889023"/>
              <a:gd name="connsiteX18" fmla="*/ 507032 w 1313719"/>
              <a:gd name="connsiteY18" fmla="*/ 758051 h 1889023"/>
              <a:gd name="connsiteX19" fmla="*/ 601651 w 1313719"/>
              <a:gd name="connsiteY19" fmla="*/ 882932 h 1889023"/>
              <a:gd name="connsiteX20" fmla="*/ 601651 w 1313719"/>
              <a:gd name="connsiteY20" fmla="*/ 1148096 h 1889023"/>
              <a:gd name="connsiteX21" fmla="*/ 659159 w 1313719"/>
              <a:gd name="connsiteY21" fmla="*/ 1205606 h 1889023"/>
              <a:gd name="connsiteX22" fmla="*/ 716669 w 1313719"/>
              <a:gd name="connsiteY22" fmla="*/ 1148096 h 1889023"/>
              <a:gd name="connsiteX23" fmla="*/ 716669 w 1313719"/>
              <a:gd name="connsiteY23" fmla="*/ 883114 h 1889023"/>
              <a:gd name="connsiteX24" fmla="*/ 811872 w 1313719"/>
              <a:gd name="connsiteY24" fmla="*/ 758051 h 1889023"/>
              <a:gd name="connsiteX25" fmla="*/ 811873 w 1313719"/>
              <a:gd name="connsiteY25" fmla="*/ 791 h 1889023"/>
              <a:gd name="connsiteX26" fmla="*/ 914790 w 1313719"/>
              <a:gd name="connsiteY26" fmla="*/ 24077 h 188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13719" h="1889023">
                <a:moveTo>
                  <a:pt x="695461" y="52104"/>
                </a:moveTo>
                <a:cubicBezTo>
                  <a:pt x="731054" y="67158"/>
                  <a:pt x="756028" y="102402"/>
                  <a:pt x="756028" y="143479"/>
                </a:cubicBezTo>
                <a:lnTo>
                  <a:pt x="756028" y="581374"/>
                </a:lnTo>
                <a:cubicBezTo>
                  <a:pt x="756028" y="636143"/>
                  <a:pt x="711629" y="680542"/>
                  <a:pt x="656860" y="680542"/>
                </a:cubicBezTo>
                <a:cubicBezTo>
                  <a:pt x="602092" y="680542"/>
                  <a:pt x="557693" y="636143"/>
                  <a:pt x="557693" y="581374"/>
                </a:cubicBezTo>
                <a:lnTo>
                  <a:pt x="557693" y="143479"/>
                </a:lnTo>
                <a:cubicBezTo>
                  <a:pt x="557693" y="88710"/>
                  <a:pt x="602091" y="44311"/>
                  <a:pt x="656861" y="44311"/>
                </a:cubicBezTo>
                <a:cubicBezTo>
                  <a:pt x="670553" y="44311"/>
                  <a:pt x="683597" y="47086"/>
                  <a:pt x="695461" y="52104"/>
                </a:cubicBezTo>
                <a:close/>
                <a:moveTo>
                  <a:pt x="914790" y="24077"/>
                </a:moveTo>
                <a:cubicBezTo>
                  <a:pt x="1146436" y="99467"/>
                  <a:pt x="1313719" y="317325"/>
                  <a:pt x="1313719" y="574253"/>
                </a:cubicBezTo>
                <a:lnTo>
                  <a:pt x="1313719" y="934013"/>
                </a:lnTo>
                <a:lnTo>
                  <a:pt x="943645" y="1889023"/>
                </a:lnTo>
                <a:lnTo>
                  <a:pt x="903" y="1523703"/>
                </a:lnTo>
                <a:lnTo>
                  <a:pt x="2" y="1514763"/>
                </a:lnTo>
                <a:lnTo>
                  <a:pt x="2" y="946345"/>
                </a:lnTo>
                <a:lnTo>
                  <a:pt x="0" y="946345"/>
                </a:lnTo>
                <a:lnTo>
                  <a:pt x="0" y="574253"/>
                </a:lnTo>
                <a:cubicBezTo>
                  <a:pt x="0" y="278824"/>
                  <a:pt x="221172" y="35057"/>
                  <a:pt x="507032" y="0"/>
                </a:cubicBezTo>
                <a:lnTo>
                  <a:pt x="507032" y="758051"/>
                </a:lnTo>
                <a:cubicBezTo>
                  <a:pt x="507032" y="817622"/>
                  <a:pt x="546943" y="867870"/>
                  <a:pt x="601651" y="882932"/>
                </a:cubicBezTo>
                <a:lnTo>
                  <a:pt x="601651" y="1148096"/>
                </a:lnTo>
                <a:cubicBezTo>
                  <a:pt x="601651" y="1179857"/>
                  <a:pt x="627398" y="1205606"/>
                  <a:pt x="659159" y="1205606"/>
                </a:cubicBezTo>
                <a:cubicBezTo>
                  <a:pt x="690922" y="1205605"/>
                  <a:pt x="716669" y="1179857"/>
                  <a:pt x="716669" y="1148096"/>
                </a:cubicBezTo>
                <a:lnTo>
                  <a:pt x="716669" y="883114"/>
                </a:lnTo>
                <a:cubicBezTo>
                  <a:pt x="771673" y="868232"/>
                  <a:pt x="811873" y="817836"/>
                  <a:pt x="811872" y="758051"/>
                </a:cubicBezTo>
                <a:lnTo>
                  <a:pt x="811873" y="791"/>
                </a:lnTo>
                <a:cubicBezTo>
                  <a:pt x="847292" y="5445"/>
                  <a:pt x="881698" y="13307"/>
                  <a:pt x="914790" y="2407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350" dirty="0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94" y="5176228"/>
            <a:ext cx="580558" cy="60678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81770" y="1168449"/>
            <a:ext cx="6537552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1950" b="1" dirty="0">
                <a:solidFill>
                  <a:srgbClr val="00377B"/>
                </a:solidFill>
                <a:latin typeface="Open Sans"/>
                <a:cs typeface="+mn-cs"/>
              </a:rPr>
              <a:t>КАРАЗІНСЬКИЙ БАНКІВСЬКИЙ ІНСТИТУТ</a:t>
            </a:r>
            <a:endParaRPr lang="ko-KR" altLang="en-US" sz="1950" b="1" dirty="0">
              <a:solidFill>
                <a:srgbClr val="00377B"/>
              </a:solidFill>
              <a:latin typeface="Open Sans"/>
              <a:cs typeface="Arial" pitchFamily="34" charset="0"/>
            </a:endParaRP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C7EB72D5-28A8-4AAC-A3F5-1B0827FFF174}"/>
              </a:ext>
            </a:extLst>
          </p:cNvPr>
          <p:cNvSpPr txBox="1">
            <a:spLocks/>
          </p:cNvSpPr>
          <p:nvPr/>
        </p:nvSpPr>
        <p:spPr>
          <a:xfrm>
            <a:off x="2808719" y="2327265"/>
            <a:ext cx="5281579" cy="33300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2100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Освітні рівні: </a:t>
            </a:r>
          </a:p>
          <a:p>
            <a:pPr marL="857250" lvl="1" indent="-342900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бакалавр / магістр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uk-UA" sz="2100" dirty="0">
              <a:solidFill>
                <a:srgbClr val="334596">
                  <a:lumMod val="75000"/>
                </a:srgbClr>
              </a:solidFill>
              <a:latin typeface="Open San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2100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Форма навчання: </a:t>
            </a:r>
          </a:p>
          <a:p>
            <a:pPr marL="857250" lvl="1" indent="-342900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денна / заочна (дистанційна)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uk-UA" sz="2100" dirty="0">
              <a:solidFill>
                <a:srgbClr val="334596">
                  <a:lumMod val="75000"/>
                </a:srgbClr>
              </a:solidFill>
              <a:latin typeface="Open San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sz="2100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Спеціальності:</a:t>
            </a:r>
            <a:r>
              <a:rPr lang="uk-UA" sz="1500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	</a:t>
            </a:r>
          </a:p>
          <a:p>
            <a:pPr marL="857250" lvl="1" indent="-342900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Фінанси, банківська справа, страхування та фондовий ринок</a:t>
            </a:r>
          </a:p>
          <a:p>
            <a:pPr marL="857250" lvl="1" indent="-342900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Менеджмент</a:t>
            </a:r>
          </a:p>
          <a:p>
            <a:pPr marL="857250" lvl="1" indent="-342900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Комп’ютерні науки</a:t>
            </a:r>
          </a:p>
          <a:p>
            <a:pPr marL="857250" lvl="1" indent="-342900" defTabSz="6858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500" b="1" dirty="0" err="1">
                <a:solidFill>
                  <a:srgbClr val="334596">
                    <a:lumMod val="75000"/>
                  </a:srgbClr>
                </a:solidFill>
                <a:latin typeface="Open Sans"/>
              </a:rPr>
              <a:t>Кібербезпека</a:t>
            </a:r>
            <a:r>
              <a:rPr lang="uk-UA" sz="1500" b="1" dirty="0">
                <a:solidFill>
                  <a:srgbClr val="334596">
                    <a:lumMod val="75000"/>
                  </a:srgbClr>
                </a:solidFill>
                <a:latin typeface="Open Sans"/>
              </a:rPr>
              <a:t> та захист інформації</a:t>
            </a:r>
          </a:p>
        </p:txBody>
      </p:sp>
    </p:spTree>
    <p:extLst>
      <p:ext uri="{BB962C8B-B14F-4D97-AF65-F5344CB8AC3E}">
        <p14:creationId xmlns:p14="http://schemas.microsoft.com/office/powerpoint/2010/main" val="3264609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193881" cy="4104456"/>
          </a:xfrm>
          <a:prstGeom prst="rect">
            <a:avLst/>
          </a:prstGeom>
          <a:solidFill>
            <a:srgbClr val="9933FF"/>
          </a:solidFill>
        </p:spPr>
      </p:pic>
      <p:sp>
        <p:nvSpPr>
          <p:cNvPr id="2" name="Прямоугольник 1"/>
          <p:cNvSpPr/>
          <p:nvPr/>
        </p:nvSpPr>
        <p:spPr>
          <a:xfrm>
            <a:off x="4276452" y="476900"/>
            <a:ext cx="4064660" cy="2015996"/>
          </a:xfrm>
          <a:prstGeom prst="rect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/>
              <a:t>Є бюджетні місця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878" y="4581128"/>
            <a:ext cx="410445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ВАРТІСТЬ контракту</a:t>
            </a:r>
          </a:p>
          <a:p>
            <a:pPr algn="ctr"/>
            <a:r>
              <a:rPr lang="uk-UA" dirty="0" smtClean="0"/>
              <a:t>28000 в рік (денна форма)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581128"/>
            <a:ext cx="4104456" cy="15121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ВАРТІСТЬ контракту</a:t>
            </a:r>
          </a:p>
          <a:p>
            <a:pPr algn="ctr"/>
            <a:r>
              <a:rPr lang="uk-UA" smtClean="0"/>
              <a:t>9800 </a:t>
            </a:r>
            <a:r>
              <a:rPr lang="uk-UA" dirty="0" smtClean="0"/>
              <a:t>в рік (заочна форма)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924944"/>
            <a:ext cx="1914996" cy="91440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БАКАЛАВР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16824" cy="868958"/>
          </a:xfrm>
        </p:spPr>
        <p:txBody>
          <a:bodyPr/>
          <a:lstStyle/>
          <a:p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Посади, які можуть обіймати наші випускники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mysteries-of-time.ru/uploads/posts/2016-04/1461154653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" y="1124744"/>
            <a:ext cx="9096485" cy="5733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6021288"/>
            <a:ext cx="8532440" cy="836712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5517232"/>
            <a:ext cx="6156176" cy="576064"/>
          </a:xfrm>
          <a:prstGeom prst="rect">
            <a:avLst/>
          </a:prstGeom>
          <a:solidFill>
            <a:srgbClr val="3E3EB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/>
          </a:p>
          <a:p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4869160"/>
            <a:ext cx="5436096" cy="643512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адміністративних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підрозділів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005064"/>
            <a:ext cx="4572000" cy="864096"/>
          </a:xfrm>
          <a:prstGeom prst="rect">
            <a:avLst/>
          </a:prstGeom>
          <a:solidFill>
            <a:srgbClr val="3E3EB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апарату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центральних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місцевого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самоврядування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3501008"/>
            <a:ext cx="3563888" cy="499496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власності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059832" y="5471066"/>
            <a:ext cx="60841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ахівець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питань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менеджменту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безпеки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підприємницької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діяльності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3568" y="6173525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енеджер (управитель)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постачання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збуту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(продажу),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зв’язків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громадськістю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персоналу</a:t>
            </a: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інспектор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кадрів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D5035-CF4B-A304-677C-CC29D547E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20164"/>
            <a:ext cx="8784976" cy="4845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D856A-DA92-212F-8448-B0D741693806}"/>
              </a:ext>
            </a:extLst>
          </p:cNvPr>
          <p:cNvSpPr txBox="1"/>
          <p:nvPr/>
        </p:nvSpPr>
        <p:spPr>
          <a:xfrm>
            <a:off x="1808820" y="692697"/>
            <a:ext cx="5526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мобільність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08594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/>
          <a:lstStyle/>
          <a:p>
            <a:r>
              <a:rPr lang="uk-UA" sz="3600" dirty="0"/>
              <a:t>Наші партнери:</a:t>
            </a:r>
            <a:br>
              <a:rPr lang="uk-UA" sz="3600" dirty="0"/>
            </a:br>
            <a:endParaRPr lang="ru-RU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C83E77-8024-9354-7A20-72C25DDE9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06" y="4434681"/>
            <a:ext cx="2562513" cy="1870846"/>
          </a:xfrm>
          <a:prstGeom prst="rect">
            <a:avLst/>
          </a:prstGeom>
        </p:spPr>
      </p:pic>
      <p:pic>
        <p:nvPicPr>
          <p:cNvPr id="52226" name="Picture 2" descr="мегабанк логоти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74" y="1439879"/>
            <a:ext cx="1143000" cy="1143001"/>
          </a:xfrm>
          <a:prstGeom prst="rect">
            <a:avLst/>
          </a:prstGeom>
          <a:noFill/>
        </p:spPr>
      </p:pic>
      <p:pic>
        <p:nvPicPr>
          <p:cNvPr id="52228" name="Picture 4" descr="укрсиббанк логоти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424" y="2898258"/>
            <a:ext cx="1143000" cy="1143001"/>
          </a:xfrm>
          <a:prstGeom prst="rect">
            <a:avLst/>
          </a:prstGeom>
          <a:noFill/>
        </p:spPr>
      </p:pic>
      <p:pic>
        <p:nvPicPr>
          <p:cNvPr id="52234" name="Picture 10" descr="https://www.proximainform.net/upload/medialibrary/1a4/nnkziiy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5517232"/>
            <a:ext cx="1561264" cy="457971"/>
          </a:xfrm>
          <a:prstGeom prst="rect">
            <a:avLst/>
          </a:prstGeom>
          <a:noFill/>
        </p:spPr>
      </p:pic>
      <p:pic>
        <p:nvPicPr>
          <p:cNvPr id="52236" name="Picture 12" descr="http://static.credit-ukraine.org/wp-content/uploads/2014/02/otp_bank_logo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628800"/>
            <a:ext cx="1251524" cy="1224136"/>
          </a:xfrm>
          <a:prstGeom prst="rect">
            <a:avLst/>
          </a:prstGeom>
          <a:noFill/>
        </p:spPr>
      </p:pic>
      <p:pic>
        <p:nvPicPr>
          <p:cNvPr id="52238" name="Picture 14" descr="http://bestboard.com.ua/upload/normal/nadomnaya_rabota_ot_privat_banka_104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3573016"/>
            <a:ext cx="1296144" cy="864096"/>
          </a:xfrm>
          <a:prstGeom prst="rect">
            <a:avLst/>
          </a:prstGeom>
          <a:noFill/>
        </p:spPr>
      </p:pic>
      <p:pic>
        <p:nvPicPr>
          <p:cNvPr id="52240" name="Picture 16" descr="http://abinfo.ru/image_data/news/Uni_0906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2852936"/>
            <a:ext cx="1380753" cy="936104"/>
          </a:xfrm>
          <a:prstGeom prst="rect">
            <a:avLst/>
          </a:prstGeom>
          <a:noFill/>
        </p:spPr>
      </p:pic>
      <p:pic>
        <p:nvPicPr>
          <p:cNvPr id="52244" name="Picture 20" descr="http://i.biz-gid.com/img/logo/3807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2060848"/>
            <a:ext cx="2381250" cy="1200150"/>
          </a:xfrm>
          <a:prstGeom prst="rect">
            <a:avLst/>
          </a:prstGeom>
          <a:noFill/>
        </p:spPr>
      </p:pic>
      <p:pic>
        <p:nvPicPr>
          <p:cNvPr id="52246" name="Picture 22" descr="http://tomrayrada.org.ua/upload/images/big-o9-hrijjwmw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47" y="5153399"/>
            <a:ext cx="2381250" cy="1152128"/>
          </a:xfrm>
          <a:prstGeom prst="rect">
            <a:avLst/>
          </a:prstGeom>
          <a:noFill/>
        </p:spPr>
      </p:pic>
      <p:pic>
        <p:nvPicPr>
          <p:cNvPr id="52248" name="Picture 24" descr="http://vchiti.in.ua/ttbdeab/%D0%94%D0%B5%D0%BA%D0%BB%D0%B0%D1%80%D0%B0%D1%86%D1%96%D1%8F+%D0%BF%D1%80%D0%BE+%D1%81%D1%82%D0%B0%D0%BD+%D0%B7%D0%B4%D0%BE%D1%80%D0%BE%D0%B2%27%D0%AFb/10610_html_m185e62e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6896" y="1610215"/>
            <a:ext cx="1763198" cy="1050708"/>
          </a:xfrm>
          <a:prstGeom prst="rect">
            <a:avLst/>
          </a:prstGeom>
          <a:noFill/>
        </p:spPr>
      </p:pic>
      <p:pic>
        <p:nvPicPr>
          <p:cNvPr id="52250" name="Picture 26" descr="http://www.credit-rating.ua/img/st_img/Press-release/Logos_2013/Inter_Poli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6466" y="3573016"/>
            <a:ext cx="1836552" cy="1368151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9B3C8B-168E-43C0-808B-0B0BA12C0605}"/>
              </a:ext>
            </a:extLst>
          </p:cNvPr>
          <p:cNvSpPr/>
          <p:nvPr/>
        </p:nvSpPr>
        <p:spPr>
          <a:xfrm>
            <a:off x="5355992" y="1388951"/>
            <a:ext cx="1994223" cy="13728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Регіональний фонд підтримки підприємництва Харківської обласної державної адміністрації</a:t>
            </a:r>
            <a:endParaRPr lang="ru-UA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49B8F9-8382-3EC9-0658-0B79E096F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6488" y="2761765"/>
            <a:ext cx="2206046" cy="24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6CC8EF-84F5-4D95-8218-B77543AC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3816424" cy="2952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65A541-F188-46C6-9A5F-E42092FA6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124744"/>
            <a:ext cx="5148064" cy="3219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F999A1-F514-4682-A0CB-C0480CB54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4077072"/>
            <a:ext cx="2448272" cy="2592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A6D9FC-DBCF-4608-AD9F-13D19DEFC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87" y="4077072"/>
            <a:ext cx="2504879" cy="259228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D8D1B2-CE3F-4F8A-8542-E443B71155C1}"/>
              </a:ext>
            </a:extLst>
          </p:cNvPr>
          <p:cNvSpPr/>
          <p:nvPr/>
        </p:nvSpPr>
        <p:spPr>
          <a:xfrm>
            <a:off x="5273353" y="4509120"/>
            <a:ext cx="3672406" cy="1562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 магістерських робіт (2021 р.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19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33265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Наукові заходи кафедри</a:t>
            </a:r>
          </a:p>
        </p:txBody>
      </p:sp>
      <p:pic>
        <p:nvPicPr>
          <p:cNvPr id="2050" name="Picture 2" descr="D:\СНК МЕНЕДЖЕР 2014-15\История СНК МЕНЕДЖЕР\ХІБС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7692" y="772487"/>
            <a:ext cx="4224469" cy="3168352"/>
          </a:xfrm>
          <a:prstGeom prst="rect">
            <a:avLst/>
          </a:prstGeom>
          <a:noFill/>
        </p:spPr>
      </p:pic>
      <p:pic>
        <p:nvPicPr>
          <p:cNvPr id="2052" name="Picture 4" descr="D:\СНК МЕНЕДЖЕР 2014-15\История СНК МЕНЕДЖЕР\IMG_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8725" y="4026596"/>
            <a:ext cx="4047691" cy="26427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524308" y="124151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Науково-практичні конференції молодих учених та студентів </a:t>
            </a:r>
          </a:p>
        </p:txBody>
      </p:sp>
      <p:pic>
        <p:nvPicPr>
          <p:cNvPr id="7170" name="Picture 2" descr="Фото Харківський інститут ДВНЗ &quot;Університет банківської справи&quot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7" y="2491649"/>
            <a:ext cx="4021756" cy="3593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8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33265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Наукові заходи кафедри</a:t>
            </a:r>
          </a:p>
        </p:txBody>
      </p:sp>
      <p:pic>
        <p:nvPicPr>
          <p:cNvPr id="7" name="Picture 3" descr="D:\ТАСКОМБАНК\12733462_145675285819964_209356058788623544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060848"/>
            <a:ext cx="2483768" cy="18868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27984" y="134076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chemeClr val="accent2"/>
                </a:solidFill>
              </a:rPr>
              <a:t>Участь у проекті «Формування стратегії розвитку АТ  «ТАСКОМБАНК»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pic>
        <p:nvPicPr>
          <p:cNvPr id="11" name="Picture 5" descr="F:\ФОТО для клуба 2016 Таня\ТАСКОМБАНК\12744377_116612938729661_84229672969062290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348880"/>
            <a:ext cx="2339752" cy="1892936"/>
          </a:xfrm>
          <a:prstGeom prst="rect">
            <a:avLst/>
          </a:prstGeom>
          <a:noFill/>
        </p:spPr>
      </p:pic>
      <p:pic>
        <p:nvPicPr>
          <p:cNvPr id="6" name="Picture 2" descr="F:\ФОТО для клуба 2016 Таня\ТАСКОМБАНК\12745771_116613012062987_687682503120359138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672" y="3717032"/>
            <a:ext cx="2952328" cy="2125073"/>
          </a:xfrm>
          <a:prstGeom prst="rect">
            <a:avLst/>
          </a:prstGeom>
          <a:noFill/>
        </p:spPr>
      </p:pic>
      <p:pic>
        <p:nvPicPr>
          <p:cNvPr id="12" name="Picture 2" descr="C:\Users\user\Pictures\Киев\Бізнес-кейс\новый колла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48880"/>
            <a:ext cx="3944527" cy="316835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07504" y="5661248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Чемпіонат бізнес-кейсів від компанії  “</a:t>
            </a:r>
            <a:r>
              <a:rPr lang="en-US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SMPChallenge</a:t>
            </a:r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D:\ТАСКОМБАНК\12472542_269622980036317_678949031659590739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653136"/>
            <a:ext cx="2183508" cy="1446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079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33265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Практика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797152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Екскурсія ПАТ “РОГАНЬ”</a:t>
            </a:r>
          </a:p>
          <a:p>
            <a:r>
              <a:rPr lang="uk-UA" b="1" dirty="0">
                <a:solidFill>
                  <a:schemeClr val="accent2"/>
                </a:solidFill>
              </a:rPr>
              <a:t> 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52226" name="Picture 2" descr="C:\Users\ваня\Desktop\23473280_1942241379432953_194344206033492368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776"/>
            <a:ext cx="4572000" cy="34290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4941168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Екскурсія</a:t>
            </a:r>
            <a:endParaRPr lang="ru-RU" b="1" dirty="0"/>
          </a:p>
          <a:p>
            <a:pPr algn="ctr"/>
            <a:r>
              <a:rPr lang="ru-RU" b="1" dirty="0"/>
              <a:t>на ПАТ ХАРП. </a:t>
            </a:r>
          </a:p>
        </p:txBody>
      </p:sp>
      <p:pic>
        <p:nvPicPr>
          <p:cNvPr id="52227" name="Picture 3" descr="C:\Users\ваня\Desktop\23905418_1457821457619450_315866367439081000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2776"/>
            <a:ext cx="4416491" cy="331236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67544" y="5229200"/>
            <a:ext cx="3321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«САН </a:t>
            </a:r>
            <a:r>
              <a:rPr lang="ru-RU" b="1" dirty="0" err="1"/>
              <a:t>ІнБев</a:t>
            </a:r>
            <a:r>
              <a:rPr lang="ru-RU" b="1" dirty="0"/>
              <a:t> </a:t>
            </a:r>
            <a:r>
              <a:rPr lang="ru-RU" b="1" dirty="0" err="1"/>
              <a:t>Україна</a:t>
            </a:r>
            <a:r>
              <a:rPr lang="ru-RU" b="1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688483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СНК МЕНЕДЖЕР 2014-15\История СНК МЕНЕДЖЕР\IMG_0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149080"/>
            <a:ext cx="3395869" cy="25469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67744" y="33265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Науково-практичні заходи кафедри</a:t>
            </a:r>
          </a:p>
        </p:txBody>
      </p:sp>
      <p:pic>
        <p:nvPicPr>
          <p:cNvPr id="7" name="Picture 2" descr="C:\Users\user\Pictures\Киев\Фото круглый стол\новый коллаж5еп5п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731" y="1440160"/>
            <a:ext cx="4283968" cy="2420888"/>
          </a:xfrm>
          <a:prstGeom prst="rect">
            <a:avLst/>
          </a:prstGeom>
          <a:noFill/>
        </p:spPr>
      </p:pic>
      <p:pic>
        <p:nvPicPr>
          <p:cNvPr id="10" name="Picture 3" descr="D:\СНК МЕНЕДЖЕР 2014-15\История СНК МЕНЕДЖЕР\P4144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112" y="4102660"/>
            <a:ext cx="3563888" cy="26729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652120" y="3861048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Круглі столи</a:t>
            </a:r>
          </a:p>
          <a:p>
            <a:pPr algn="ctr"/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Тренінги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0D4090-973C-4CF5-8C9D-8E042BF29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68" y="821306"/>
            <a:ext cx="4570947" cy="30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9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33265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Науково-практичні заходи кафедри</a:t>
            </a:r>
          </a:p>
        </p:txBody>
      </p:sp>
      <p:pic>
        <p:nvPicPr>
          <p:cNvPr id="6" name="Picture 2" descr="C:\Users\user\Desktop\МЕНЕДЖЕР\новый колла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11959" cy="4125354"/>
          </a:xfrm>
          <a:prstGeom prst="rect">
            <a:avLst/>
          </a:prstGeom>
          <a:noFill/>
        </p:spPr>
      </p:pic>
      <p:pic>
        <p:nvPicPr>
          <p:cNvPr id="4098" name="Picture 2" descr="D:\СНК МЕНЕДЖЕР 2014-15\История СНК МЕНЕДЖЕР\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283968" cy="306768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76056" y="5013176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Брейн-ринг</a:t>
            </a:r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b="1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“Ерудит”</a:t>
            </a:r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44522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Студентський </a:t>
            </a:r>
          </a:p>
          <a:p>
            <a:pPr algn="ctr"/>
            <a:r>
              <a:rPr lang="uk-UA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науковий клуб </a:t>
            </a:r>
            <a:r>
              <a:rPr lang="uk-UA" b="1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“Менеджер”</a:t>
            </a:r>
            <a:endParaRPr lang="uk-UA" b="1" i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06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0922D-44B5-BA50-89CF-F35B0424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8228571" cy="6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48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khibs.ubs.edu.ua/wp-content/uploads/2015/03/ucheba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752183" cy="30963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63688" y="260648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kern="0" dirty="0">
                <a:solidFill>
                  <a:schemeClr val="tx2"/>
                </a:solidFill>
              </a:rPr>
              <a:t>ННІ «</a:t>
            </a:r>
            <a:r>
              <a:rPr lang="uk-UA" b="1" kern="0" dirty="0" err="1">
                <a:solidFill>
                  <a:schemeClr val="tx2"/>
                </a:solidFill>
              </a:rPr>
              <a:t>Каразінський</a:t>
            </a:r>
            <a:r>
              <a:rPr lang="uk-UA" b="1" kern="0" dirty="0">
                <a:solidFill>
                  <a:schemeClr val="tx2"/>
                </a:solidFill>
              </a:rPr>
              <a:t> банківський інститут»</a:t>
            </a:r>
            <a:endParaRPr lang="ru-RU" dirty="0"/>
          </a:p>
        </p:txBody>
      </p:sp>
      <p:pic>
        <p:nvPicPr>
          <p:cNvPr id="55298" name="Picture 2" descr="http://khibs.ubs.edu.ua/wp-content/uploads/2015/07/IMG_3056-4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1992" y="2975992"/>
            <a:ext cx="3882008" cy="3882008"/>
          </a:xfrm>
          <a:prstGeom prst="rect">
            <a:avLst/>
          </a:prstGeom>
          <a:noFill/>
        </p:spPr>
      </p:pic>
      <p:pic>
        <p:nvPicPr>
          <p:cNvPr id="55300" name="Picture 4" descr="Фото Марины Хош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564904"/>
            <a:ext cx="4519357" cy="3389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2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Фото Жанны Торяник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554" y="2963664"/>
            <a:ext cx="5192446" cy="3894336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uk-UA" sz="2000" b="1" dirty="0"/>
              <a:t>ННІ «</a:t>
            </a:r>
            <a:r>
              <a:rPr lang="uk-UA" sz="2000" b="1" dirty="0" err="1"/>
              <a:t>Каразінський</a:t>
            </a:r>
            <a:r>
              <a:rPr lang="uk-UA" sz="2000" b="1" dirty="0"/>
              <a:t> банківський інститут»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 rot="20813880">
            <a:off x="6573051" y="1409769"/>
            <a:ext cx="23978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Унікальний МУЗЕЙ ГРОШЕЙ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844824"/>
            <a:ext cx="5987008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4280" name="Picture 8" descr="Фото Жанны Торяник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5403742" cy="3600400"/>
          </a:xfrm>
          <a:prstGeom prst="rect">
            <a:avLst/>
          </a:prstGeom>
          <a:noFill/>
        </p:spPr>
      </p:pic>
      <p:pic>
        <p:nvPicPr>
          <p:cNvPr id="54278" name="Picture 6" descr="Фото Жанны Торяник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5557125" cy="4167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613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71913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rot="16200000" flipH="1">
            <a:off x="-1960563" y="3103563"/>
            <a:ext cx="5662613" cy="269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15900" y="1016000"/>
            <a:ext cx="8604250" cy="36513"/>
          </a:xfrm>
          <a:prstGeom prst="line">
            <a:avLst/>
          </a:prstGeom>
          <a:ln w="635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WordArt 13"/>
          <p:cNvSpPr>
            <a:spLocks noChangeArrowheads="1" noChangeShapeType="1" noTextEdit="1"/>
          </p:cNvSpPr>
          <p:nvPr/>
        </p:nvSpPr>
        <p:spPr bwMode="auto">
          <a:xfrm>
            <a:off x="1724025" y="3319463"/>
            <a:ext cx="622935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F1E4C"/>
                    </a:gs>
                    <a:gs pos="50000">
                      <a:srgbClr val="3366FF"/>
                    </a:gs>
                    <a:gs pos="100000">
                      <a:srgbClr val="0F1E4C"/>
                    </a:gs>
                  </a:gsLst>
                  <a:lin ang="5400000" scaled="1"/>
                </a:gradFill>
                <a:latin typeface="Candara" panose="020E0502030303020204" pitchFamily="34" charset="0"/>
                <a:cs typeface="+mn-cs"/>
              </a:rPr>
              <a:t>ДЯКУЄМО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4324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1">
            <a:extLst>
              <a:ext uri="{FF2B5EF4-FFF2-40B4-BE49-F238E27FC236}">
                <a16:creationId xmlns:a16="http://schemas.microsoft.com/office/drawing/2014/main" id="{0DBBFDD1-F50C-4930-A888-1EC04B065F4C}"/>
              </a:ext>
            </a:extLst>
          </p:cNvPr>
          <p:cNvSpPr/>
          <p:nvPr/>
        </p:nvSpPr>
        <p:spPr>
          <a:xfrm flipH="1">
            <a:off x="4566776" y="2026817"/>
            <a:ext cx="422265" cy="4222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3" name="Oval 94">
            <a:extLst>
              <a:ext uri="{FF2B5EF4-FFF2-40B4-BE49-F238E27FC236}">
                <a16:creationId xmlns:a16="http://schemas.microsoft.com/office/drawing/2014/main" id="{AA250AD1-03FA-4F77-B05E-9D0A3FCEEC3E}"/>
              </a:ext>
            </a:extLst>
          </p:cNvPr>
          <p:cNvSpPr/>
          <p:nvPr/>
        </p:nvSpPr>
        <p:spPr>
          <a:xfrm flipH="1">
            <a:off x="5117801" y="2761264"/>
            <a:ext cx="422265" cy="422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26407-8CCB-4954-BC8E-75B01533923B}"/>
              </a:ext>
            </a:extLst>
          </p:cNvPr>
          <p:cNvSpPr txBox="1"/>
          <p:nvPr/>
        </p:nvSpPr>
        <p:spPr>
          <a:xfrm flipH="1">
            <a:off x="5114515" y="1989136"/>
            <a:ext cx="2537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Фінансові / страхові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B2F7D-6648-4EBE-A0A2-D8BA87D78FA0}"/>
              </a:ext>
            </a:extLst>
          </p:cNvPr>
          <p:cNvSpPr txBox="1"/>
          <p:nvPr/>
        </p:nvSpPr>
        <p:spPr>
          <a:xfrm flipH="1">
            <a:off x="5657028" y="2724739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Підприємства / організації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93593F6F-DA5C-4A1C-92BA-C4E9B1B8B6D3}"/>
              </a:ext>
            </a:extLst>
          </p:cNvPr>
          <p:cNvSpPr>
            <a:spLocks noChangeAspect="1"/>
          </p:cNvSpPr>
          <p:nvPr/>
        </p:nvSpPr>
        <p:spPr>
          <a:xfrm>
            <a:off x="5224571" y="2865969"/>
            <a:ext cx="223014" cy="2248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35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6C027D85-01D6-4145-89B8-E313F993C9DC}"/>
              </a:ext>
            </a:extLst>
          </p:cNvPr>
          <p:cNvSpPr/>
          <p:nvPr/>
        </p:nvSpPr>
        <p:spPr>
          <a:xfrm flipH="1">
            <a:off x="4015750" y="1292369"/>
            <a:ext cx="422265" cy="422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49626-ECA1-48B8-8D83-B31916F2FA35}"/>
              </a:ext>
            </a:extLst>
          </p:cNvPr>
          <p:cNvSpPr txBox="1"/>
          <p:nvPr/>
        </p:nvSpPr>
        <p:spPr>
          <a:xfrm flipH="1">
            <a:off x="4572000" y="125353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Банківські установи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7" name="Oval 95">
            <a:extLst>
              <a:ext uri="{FF2B5EF4-FFF2-40B4-BE49-F238E27FC236}">
                <a16:creationId xmlns:a16="http://schemas.microsoft.com/office/drawing/2014/main" id="{AC0549B7-F8B3-45E4-9FD5-5359AF6136F3}"/>
              </a:ext>
            </a:extLst>
          </p:cNvPr>
          <p:cNvSpPr/>
          <p:nvPr/>
        </p:nvSpPr>
        <p:spPr>
          <a:xfrm>
            <a:off x="5668827" y="3495711"/>
            <a:ext cx="422265" cy="422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5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6504709" y="3945013"/>
            <a:ext cx="2453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Партнери-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00377B"/>
                </a:solidFill>
                <a:latin typeface="Open Sans"/>
                <a:cs typeface="+mn-cs"/>
              </a:rPr>
              <a:t>роботодавці</a:t>
            </a:r>
            <a:endParaRPr lang="ko-KR" altLang="en-US" sz="2700" b="1" dirty="0">
              <a:solidFill>
                <a:srgbClr val="00377B"/>
              </a:solidFill>
              <a:latin typeface="Open Sans"/>
              <a:cs typeface="+mn-cs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2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69" y="1352624"/>
            <a:ext cx="314345" cy="31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B4A7B8-2F17-4200-823F-B83D41586C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66775" y="2026817"/>
            <a:ext cx="427490" cy="422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3A9D5C-6430-4E00-A2A3-AB1E745534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68826" y="3484281"/>
            <a:ext cx="422264" cy="433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6EDFC2-1BFD-4A91-BA27-D85FAB5D78EC}"/>
              </a:ext>
            </a:extLst>
          </p:cNvPr>
          <p:cNvSpPr txBox="1"/>
          <p:nvPr/>
        </p:nvSpPr>
        <p:spPr>
          <a:xfrm flipH="1">
            <a:off x="6195797" y="347089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ІТ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BCA6D93F-EDB1-4229-ACFA-D2BDD1FB39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033" y="1378038"/>
            <a:ext cx="2316020" cy="588032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33B358E-31F3-4411-922E-CD997E73EB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4111" y="2332885"/>
            <a:ext cx="2116670" cy="495797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D37128D5-7EC4-4A2F-BA14-832F8D33DF3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47209" y="2568319"/>
            <a:ext cx="1600200" cy="1006487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B3A1C9B7-B223-4F8B-BAA0-0B4C4C3A61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2596" y="3413358"/>
            <a:ext cx="3566992" cy="1030291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39E38C1F-4BBA-4293-B5B2-10480C9B1F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0990" y="4075303"/>
            <a:ext cx="2596450" cy="1727819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E3214639-ADDB-4B5D-8D7A-9EC2C99B37C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87249" y="4999124"/>
            <a:ext cx="2845416" cy="821480"/>
          </a:xfrm>
          <a:prstGeom prst="rect">
            <a:avLst/>
          </a:prstGeom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66227FA7-7803-4AB2-A4C7-ABFE74C49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32053" y="4255286"/>
            <a:ext cx="2162009" cy="4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0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1">
            <a:extLst>
              <a:ext uri="{FF2B5EF4-FFF2-40B4-BE49-F238E27FC236}">
                <a16:creationId xmlns:a16="http://schemas.microsoft.com/office/drawing/2014/main" id="{0DBBFDD1-F50C-4930-A888-1EC04B065F4C}"/>
              </a:ext>
            </a:extLst>
          </p:cNvPr>
          <p:cNvSpPr/>
          <p:nvPr/>
        </p:nvSpPr>
        <p:spPr>
          <a:xfrm flipH="1">
            <a:off x="4566776" y="2026817"/>
            <a:ext cx="422265" cy="4222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3" name="Oval 94">
            <a:extLst>
              <a:ext uri="{FF2B5EF4-FFF2-40B4-BE49-F238E27FC236}">
                <a16:creationId xmlns:a16="http://schemas.microsoft.com/office/drawing/2014/main" id="{AA250AD1-03FA-4F77-B05E-9D0A3FCEEC3E}"/>
              </a:ext>
            </a:extLst>
          </p:cNvPr>
          <p:cNvSpPr/>
          <p:nvPr/>
        </p:nvSpPr>
        <p:spPr>
          <a:xfrm flipH="1">
            <a:off x="5117801" y="2761264"/>
            <a:ext cx="422265" cy="422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26407-8CCB-4954-BC8E-75B01533923B}"/>
              </a:ext>
            </a:extLst>
          </p:cNvPr>
          <p:cNvSpPr txBox="1"/>
          <p:nvPr/>
        </p:nvSpPr>
        <p:spPr>
          <a:xfrm flipH="1">
            <a:off x="5114515" y="1989136"/>
            <a:ext cx="2537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Фінансові / страхові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B2F7D-6648-4EBE-A0A2-D8BA87D78FA0}"/>
              </a:ext>
            </a:extLst>
          </p:cNvPr>
          <p:cNvSpPr txBox="1"/>
          <p:nvPr/>
        </p:nvSpPr>
        <p:spPr>
          <a:xfrm flipH="1">
            <a:off x="5657028" y="2724739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Підприємства / організації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93593F6F-DA5C-4A1C-92BA-C4E9B1B8B6D3}"/>
              </a:ext>
            </a:extLst>
          </p:cNvPr>
          <p:cNvSpPr>
            <a:spLocks noChangeAspect="1"/>
          </p:cNvSpPr>
          <p:nvPr/>
        </p:nvSpPr>
        <p:spPr>
          <a:xfrm>
            <a:off x="5224571" y="2865969"/>
            <a:ext cx="223014" cy="2248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35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6C027D85-01D6-4145-89B8-E313F993C9DC}"/>
              </a:ext>
            </a:extLst>
          </p:cNvPr>
          <p:cNvSpPr/>
          <p:nvPr/>
        </p:nvSpPr>
        <p:spPr>
          <a:xfrm flipH="1">
            <a:off x="4015750" y="1292369"/>
            <a:ext cx="422265" cy="422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49626-ECA1-48B8-8D83-B31916F2FA35}"/>
              </a:ext>
            </a:extLst>
          </p:cNvPr>
          <p:cNvSpPr txBox="1"/>
          <p:nvPr/>
        </p:nvSpPr>
        <p:spPr>
          <a:xfrm flipH="1">
            <a:off x="4572000" y="125353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Банківські установи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7" name="Oval 95">
            <a:extLst>
              <a:ext uri="{FF2B5EF4-FFF2-40B4-BE49-F238E27FC236}">
                <a16:creationId xmlns:a16="http://schemas.microsoft.com/office/drawing/2014/main" id="{AC0549B7-F8B3-45E4-9FD5-5359AF6136F3}"/>
              </a:ext>
            </a:extLst>
          </p:cNvPr>
          <p:cNvSpPr/>
          <p:nvPr/>
        </p:nvSpPr>
        <p:spPr>
          <a:xfrm>
            <a:off x="5668827" y="3495711"/>
            <a:ext cx="422265" cy="422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5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6572711" y="3945013"/>
            <a:ext cx="2385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Партнери-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00377B"/>
                </a:solidFill>
                <a:latin typeface="Open Sans"/>
                <a:cs typeface="+mn-cs"/>
              </a:rPr>
              <a:t>роботодавці</a:t>
            </a:r>
            <a:endParaRPr lang="ko-KR" altLang="en-US" sz="2700" b="1" dirty="0">
              <a:solidFill>
                <a:srgbClr val="00377B"/>
              </a:solidFill>
              <a:latin typeface="Open Sans"/>
              <a:cs typeface="+mn-cs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2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69" y="1352624"/>
            <a:ext cx="314345" cy="31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B4A7B8-2F17-4200-823F-B83D41586C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66775" y="2026817"/>
            <a:ext cx="427490" cy="422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3A9D5C-6430-4E00-A2A3-AB1E745534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68826" y="3484281"/>
            <a:ext cx="422264" cy="433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6EDFC2-1BFD-4A91-BA27-D85FAB5D78EC}"/>
              </a:ext>
            </a:extLst>
          </p:cNvPr>
          <p:cNvSpPr txBox="1"/>
          <p:nvPr/>
        </p:nvSpPr>
        <p:spPr>
          <a:xfrm flipH="1">
            <a:off x="6195797" y="347089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ІТ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4C0EA02-9179-4C38-BE7F-C92B461B87C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3" y="1304429"/>
            <a:ext cx="1304325" cy="72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Nestlé — Вікіпедія">
            <a:extLst>
              <a:ext uri="{FF2B5EF4-FFF2-40B4-BE49-F238E27FC236}">
                <a16:creationId xmlns:a16="http://schemas.microsoft.com/office/drawing/2014/main" id="{D43ADD6F-4B02-4865-BB35-15ED0A5B253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10" y="1380491"/>
            <a:ext cx="799624" cy="79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Про нас | PMI - Ukraine - UK">
            <a:extLst>
              <a:ext uri="{FF2B5EF4-FFF2-40B4-BE49-F238E27FC236}">
                <a16:creationId xmlns:a16="http://schemas.microsoft.com/office/drawing/2014/main" id="{E1FFACCF-1794-4A9F-92F1-3D23AB2A4D0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5" y="2265125"/>
            <a:ext cx="1495425" cy="78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АКЦІОНЕРНЕ ТОВАРИСТВО 'СХІДНО-УКРАЇНСЬКИЙ БАНК 'ГРАНТ'">
            <a:extLst>
              <a:ext uri="{FF2B5EF4-FFF2-40B4-BE49-F238E27FC236}">
                <a16:creationId xmlns:a16="http://schemas.microsoft.com/office/drawing/2014/main" id="{C5E37804-3D81-42F4-B60F-15CF8CA2263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1" y="3441855"/>
            <a:ext cx="1342072" cy="100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АКЦІОНЕРНЕ ТОВАРИСТВО 'СКАЙ БАНК'">
            <a:extLst>
              <a:ext uri="{FF2B5EF4-FFF2-40B4-BE49-F238E27FC236}">
                <a16:creationId xmlns:a16="http://schemas.microsoft.com/office/drawing/2014/main" id="{5776D911-0568-463A-9F4C-8D5578AF23E6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51" y="3355430"/>
            <a:ext cx="1342073" cy="100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АКЦІОНЕРНЕ ТОВАРИСТВО 'ПЕРШИЙ УКРАЇНСЬКИЙ МІЖНАРОДНИЙ БАНК'">
            <a:extLst>
              <a:ext uri="{FF2B5EF4-FFF2-40B4-BE49-F238E27FC236}">
                <a16:creationId xmlns:a16="http://schemas.microsoft.com/office/drawing/2014/main" id="{7E2FD96C-AD16-4CAD-BA2B-32EDED2321F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75" y="3069646"/>
            <a:ext cx="2325598" cy="17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ПУБЛІЧНЕ АКЦІОНЕРНЕ ТОВАРИСТВО 'БАНК ВОСТОК'">
            <a:extLst>
              <a:ext uri="{FF2B5EF4-FFF2-40B4-BE49-F238E27FC236}">
                <a16:creationId xmlns:a16="http://schemas.microsoft.com/office/drawing/2014/main" id="{E9EDE78A-FF86-4784-872D-0837ADA5113D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8" y="4639676"/>
            <a:ext cx="1705006" cy="121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6DBBA98-54B5-44AC-BE7A-1BE8C545783F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3" y="4996611"/>
            <a:ext cx="2477159" cy="5439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7901189-C14B-46B4-B7C2-97E54E626510}"/>
              </a:ext>
            </a:extLst>
          </p:cNvPr>
          <p:cNvPicPr/>
          <p:nvPr/>
        </p:nvPicPr>
        <p:blipFill rotWithShape="1">
          <a:blip r:embed="rId15"/>
          <a:srcRect l="3189" t="19241" r="46195" b="63071"/>
          <a:stretch/>
        </p:blipFill>
        <p:spPr bwMode="auto">
          <a:xfrm>
            <a:off x="5464216" y="4933614"/>
            <a:ext cx="2254091" cy="630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B94296A-0ADF-4BC5-BB0C-90C093E07A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66" y="2407302"/>
            <a:ext cx="1896254" cy="9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6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F1FADD-EDBE-4FF9-9893-C9C786D0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96" y="3114486"/>
            <a:ext cx="2661522" cy="1415930"/>
          </a:xfrm>
          <a:prstGeom prst="rect">
            <a:avLst/>
          </a:prstGeom>
        </p:spPr>
      </p:pic>
      <p:sp>
        <p:nvSpPr>
          <p:cNvPr id="2" name="Oval 91">
            <a:extLst>
              <a:ext uri="{FF2B5EF4-FFF2-40B4-BE49-F238E27FC236}">
                <a16:creationId xmlns:a16="http://schemas.microsoft.com/office/drawing/2014/main" id="{0DBBFDD1-F50C-4930-A888-1EC04B065F4C}"/>
              </a:ext>
            </a:extLst>
          </p:cNvPr>
          <p:cNvSpPr/>
          <p:nvPr/>
        </p:nvSpPr>
        <p:spPr>
          <a:xfrm flipH="1">
            <a:off x="4566776" y="2026817"/>
            <a:ext cx="422265" cy="4222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3" name="Oval 94">
            <a:extLst>
              <a:ext uri="{FF2B5EF4-FFF2-40B4-BE49-F238E27FC236}">
                <a16:creationId xmlns:a16="http://schemas.microsoft.com/office/drawing/2014/main" id="{AA250AD1-03FA-4F77-B05E-9D0A3FCEEC3E}"/>
              </a:ext>
            </a:extLst>
          </p:cNvPr>
          <p:cNvSpPr/>
          <p:nvPr/>
        </p:nvSpPr>
        <p:spPr>
          <a:xfrm flipH="1">
            <a:off x="5117801" y="2761264"/>
            <a:ext cx="422265" cy="422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26407-8CCB-4954-BC8E-75B01533923B}"/>
              </a:ext>
            </a:extLst>
          </p:cNvPr>
          <p:cNvSpPr txBox="1"/>
          <p:nvPr/>
        </p:nvSpPr>
        <p:spPr>
          <a:xfrm flipH="1">
            <a:off x="5114515" y="1989136"/>
            <a:ext cx="2537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Фінансові / страхові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B2F7D-6648-4EBE-A0A2-D8BA87D78FA0}"/>
              </a:ext>
            </a:extLst>
          </p:cNvPr>
          <p:cNvSpPr txBox="1"/>
          <p:nvPr/>
        </p:nvSpPr>
        <p:spPr>
          <a:xfrm flipH="1">
            <a:off x="5657028" y="2724739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Підприємства / організації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93593F6F-DA5C-4A1C-92BA-C4E9B1B8B6D3}"/>
              </a:ext>
            </a:extLst>
          </p:cNvPr>
          <p:cNvSpPr>
            <a:spLocks noChangeAspect="1"/>
          </p:cNvSpPr>
          <p:nvPr/>
        </p:nvSpPr>
        <p:spPr>
          <a:xfrm>
            <a:off x="5224571" y="2865969"/>
            <a:ext cx="223014" cy="2248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35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6C027D85-01D6-4145-89B8-E313F993C9DC}"/>
              </a:ext>
            </a:extLst>
          </p:cNvPr>
          <p:cNvSpPr/>
          <p:nvPr/>
        </p:nvSpPr>
        <p:spPr>
          <a:xfrm flipH="1">
            <a:off x="4015750" y="1292369"/>
            <a:ext cx="422265" cy="422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49626-ECA1-48B8-8D83-B31916F2FA35}"/>
              </a:ext>
            </a:extLst>
          </p:cNvPr>
          <p:cNvSpPr txBox="1"/>
          <p:nvPr/>
        </p:nvSpPr>
        <p:spPr>
          <a:xfrm flipH="1">
            <a:off x="4572000" y="125353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Банківські установи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7" name="Oval 95">
            <a:extLst>
              <a:ext uri="{FF2B5EF4-FFF2-40B4-BE49-F238E27FC236}">
                <a16:creationId xmlns:a16="http://schemas.microsoft.com/office/drawing/2014/main" id="{AC0549B7-F8B3-45E4-9FD5-5359AF6136F3}"/>
              </a:ext>
            </a:extLst>
          </p:cNvPr>
          <p:cNvSpPr/>
          <p:nvPr/>
        </p:nvSpPr>
        <p:spPr>
          <a:xfrm>
            <a:off x="5668827" y="3495711"/>
            <a:ext cx="422265" cy="422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5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6525492" y="3945013"/>
            <a:ext cx="2432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Партнери-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00377B"/>
                </a:solidFill>
                <a:latin typeface="Open Sans"/>
                <a:cs typeface="+mn-cs"/>
              </a:rPr>
              <a:t>роботодавці</a:t>
            </a:r>
            <a:endParaRPr lang="ko-KR" altLang="en-US" sz="2700" b="1" dirty="0">
              <a:solidFill>
                <a:srgbClr val="00377B"/>
              </a:solidFill>
              <a:latin typeface="Open Sans"/>
              <a:cs typeface="+mn-cs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3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69" y="1352624"/>
            <a:ext cx="314345" cy="31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B4A7B8-2F17-4200-823F-B83D41586C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66775" y="2026817"/>
            <a:ext cx="427490" cy="422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3A9D5C-6430-4E00-A2A3-AB1E745534B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68826" y="3484281"/>
            <a:ext cx="422264" cy="433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6EDFC2-1BFD-4A91-BA27-D85FAB5D78EC}"/>
              </a:ext>
            </a:extLst>
          </p:cNvPr>
          <p:cNvSpPr txBox="1"/>
          <p:nvPr/>
        </p:nvSpPr>
        <p:spPr>
          <a:xfrm flipH="1">
            <a:off x="6195797" y="347089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ІТ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F42D31-016A-4CBE-93A4-FDB6ECE15C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24398"/>
          <a:stretch/>
        </p:blipFill>
        <p:spPr>
          <a:xfrm>
            <a:off x="844783" y="1036482"/>
            <a:ext cx="2537927" cy="14990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408385-991C-450B-B956-6F2EDCEF9D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7"/>
          <a:stretch/>
        </p:blipFill>
        <p:spPr>
          <a:xfrm>
            <a:off x="401682" y="2522273"/>
            <a:ext cx="2661522" cy="9002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691B8A-4A4A-4D06-9232-24431F619A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53" y="3379328"/>
            <a:ext cx="2395052" cy="133273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578C96-62B0-4CE3-9705-DF77A4CAE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6" y="4921205"/>
            <a:ext cx="2820918" cy="98071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414DED2-C91C-4D34-8425-33CC4DF032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82" y="4822372"/>
            <a:ext cx="1824626" cy="108109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135F0C0-96DE-420C-9501-CFB59E923A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8" y="4332016"/>
            <a:ext cx="1178378" cy="11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9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1">
            <a:extLst>
              <a:ext uri="{FF2B5EF4-FFF2-40B4-BE49-F238E27FC236}">
                <a16:creationId xmlns:a16="http://schemas.microsoft.com/office/drawing/2014/main" id="{0DBBFDD1-F50C-4930-A888-1EC04B065F4C}"/>
              </a:ext>
            </a:extLst>
          </p:cNvPr>
          <p:cNvSpPr/>
          <p:nvPr/>
        </p:nvSpPr>
        <p:spPr>
          <a:xfrm flipH="1">
            <a:off x="4566776" y="2026817"/>
            <a:ext cx="422265" cy="4222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3" name="Oval 94">
            <a:extLst>
              <a:ext uri="{FF2B5EF4-FFF2-40B4-BE49-F238E27FC236}">
                <a16:creationId xmlns:a16="http://schemas.microsoft.com/office/drawing/2014/main" id="{AA250AD1-03FA-4F77-B05E-9D0A3FCEEC3E}"/>
              </a:ext>
            </a:extLst>
          </p:cNvPr>
          <p:cNvSpPr/>
          <p:nvPr/>
        </p:nvSpPr>
        <p:spPr>
          <a:xfrm flipH="1">
            <a:off x="5117801" y="2761264"/>
            <a:ext cx="422265" cy="422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26407-8CCB-4954-BC8E-75B01533923B}"/>
              </a:ext>
            </a:extLst>
          </p:cNvPr>
          <p:cNvSpPr txBox="1"/>
          <p:nvPr/>
        </p:nvSpPr>
        <p:spPr>
          <a:xfrm flipH="1">
            <a:off x="5114515" y="1989136"/>
            <a:ext cx="2537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Фінансові / страхові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B2F7D-6648-4EBE-A0A2-D8BA87D78FA0}"/>
              </a:ext>
            </a:extLst>
          </p:cNvPr>
          <p:cNvSpPr txBox="1"/>
          <p:nvPr/>
        </p:nvSpPr>
        <p:spPr>
          <a:xfrm flipH="1">
            <a:off x="5657028" y="2724739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Підприємства / організації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93593F6F-DA5C-4A1C-92BA-C4E9B1B8B6D3}"/>
              </a:ext>
            </a:extLst>
          </p:cNvPr>
          <p:cNvSpPr>
            <a:spLocks noChangeAspect="1"/>
          </p:cNvSpPr>
          <p:nvPr/>
        </p:nvSpPr>
        <p:spPr>
          <a:xfrm>
            <a:off x="5224571" y="2865969"/>
            <a:ext cx="223014" cy="2248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135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6C027D85-01D6-4145-89B8-E313F993C9DC}"/>
              </a:ext>
            </a:extLst>
          </p:cNvPr>
          <p:cNvSpPr/>
          <p:nvPr/>
        </p:nvSpPr>
        <p:spPr>
          <a:xfrm flipH="1">
            <a:off x="4015750" y="1292369"/>
            <a:ext cx="422265" cy="422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49626-ECA1-48B8-8D83-B31916F2FA35}"/>
              </a:ext>
            </a:extLst>
          </p:cNvPr>
          <p:cNvSpPr txBox="1"/>
          <p:nvPr/>
        </p:nvSpPr>
        <p:spPr>
          <a:xfrm flipH="1">
            <a:off x="4572000" y="125353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Банківські установи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17" name="Oval 95">
            <a:extLst>
              <a:ext uri="{FF2B5EF4-FFF2-40B4-BE49-F238E27FC236}">
                <a16:creationId xmlns:a16="http://schemas.microsoft.com/office/drawing/2014/main" id="{AC0549B7-F8B3-45E4-9FD5-5359AF6136F3}"/>
              </a:ext>
            </a:extLst>
          </p:cNvPr>
          <p:cNvSpPr/>
          <p:nvPr/>
        </p:nvSpPr>
        <p:spPr>
          <a:xfrm>
            <a:off x="5668827" y="3495711"/>
            <a:ext cx="422265" cy="422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ko-KR" altLang="en-US" sz="2025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5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6556664" y="3945013"/>
            <a:ext cx="2401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Партнери-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2700" b="1" dirty="0">
                <a:solidFill>
                  <a:srgbClr val="00377B"/>
                </a:solidFill>
                <a:latin typeface="Open Sans"/>
                <a:cs typeface="+mn-cs"/>
              </a:rPr>
              <a:t>роботодавці</a:t>
            </a:r>
            <a:endParaRPr lang="ko-KR" altLang="en-US" sz="2700" b="1" dirty="0">
              <a:solidFill>
                <a:srgbClr val="00377B"/>
              </a:solidFill>
              <a:latin typeface="Open Sans"/>
              <a:cs typeface="+mn-cs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2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69" y="1352624"/>
            <a:ext cx="314345" cy="31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B4A7B8-2F17-4200-823F-B83D41586C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66775" y="2026817"/>
            <a:ext cx="427490" cy="422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3A9D5C-6430-4E00-A2A3-AB1E745534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68826" y="3484281"/>
            <a:ext cx="422264" cy="433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6EDFC2-1BFD-4A91-BA27-D85FAB5D78EC}"/>
              </a:ext>
            </a:extLst>
          </p:cNvPr>
          <p:cNvSpPr txBox="1"/>
          <p:nvPr/>
        </p:nvSpPr>
        <p:spPr>
          <a:xfrm flipH="1">
            <a:off x="6195797" y="3470894"/>
            <a:ext cx="2237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12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ІТ компанії</a:t>
            </a:r>
            <a:endParaRPr lang="en-US" altLang="ko-KR" sz="1200" b="1" dirty="0">
              <a:solidFill>
                <a:srgbClr val="1F1F1F">
                  <a:lumMod val="75000"/>
                  <a:lumOff val="25000"/>
                </a:srgbClr>
              </a:solidFill>
              <a:latin typeface="Open Sans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58BAD-ECEE-459B-8C65-08986E8FA8D1}"/>
              </a:ext>
            </a:extLst>
          </p:cNvPr>
          <p:cNvSpPr txBox="1"/>
          <p:nvPr/>
        </p:nvSpPr>
        <p:spPr>
          <a:xfrm>
            <a:off x="-48159" y="1352623"/>
            <a:ext cx="407435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685800" fontAlgn="auto">
              <a:lnSpc>
                <a:spcPts val="3033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З</a:t>
            </a:r>
            <a:r>
              <a:rPr lang="en-US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алуч</a:t>
            </a:r>
            <a:r>
              <a:rPr lang="uk-UA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ення</a:t>
            </a:r>
            <a:r>
              <a:rPr lang="uk-UA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до освітнього процесу</a:t>
            </a:r>
            <a:r>
              <a:rPr lang="en-US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en-US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провідн</a:t>
            </a:r>
            <a:r>
              <a:rPr lang="uk-UA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их</a:t>
            </a:r>
            <a:r>
              <a:rPr lang="en-US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en-US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фахівці</a:t>
            </a:r>
            <a:r>
              <a:rPr lang="uk-UA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в</a:t>
            </a:r>
            <a:r>
              <a:rPr lang="en-US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-</a:t>
            </a:r>
            <a:r>
              <a:rPr lang="en-US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практик</a:t>
            </a:r>
            <a:r>
              <a:rPr lang="uk-UA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ів</a:t>
            </a:r>
            <a:endParaRPr lang="en-US" sz="1800" b="1" spc="6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E2EBD2-4221-46AB-9F85-6B1231F89D2A}"/>
              </a:ext>
            </a:extLst>
          </p:cNvPr>
          <p:cNvSpPr txBox="1"/>
          <p:nvPr/>
        </p:nvSpPr>
        <p:spPr>
          <a:xfrm>
            <a:off x="696533" y="2947263"/>
            <a:ext cx="40743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685800" fontAlgn="auto">
              <a:lnSpc>
                <a:spcPts val="3033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Заохочення</a:t>
            </a:r>
            <a:r>
              <a:rPr lang="ru-RU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іменними</a:t>
            </a:r>
            <a:r>
              <a:rPr lang="ru-RU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стипендіями</a:t>
            </a:r>
            <a:r>
              <a:rPr lang="ru-RU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банків</a:t>
            </a:r>
            <a:endParaRPr lang="ru-RU" sz="1800" b="1" spc="6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30BDF2-AE2C-46A2-8306-1F5C41683F03}"/>
              </a:ext>
            </a:extLst>
          </p:cNvPr>
          <p:cNvSpPr txBox="1"/>
          <p:nvPr/>
        </p:nvSpPr>
        <p:spPr>
          <a:xfrm>
            <a:off x="2014290" y="4223494"/>
            <a:ext cx="407435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685800" fontAlgn="auto">
              <a:lnSpc>
                <a:spcPts val="3033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Проходження</a:t>
            </a:r>
            <a:r>
              <a:rPr lang="ru-RU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стажуваннь</a:t>
            </a:r>
            <a:r>
              <a:rPr lang="ru-RU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та практик з </a:t>
            </a: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подальшим</a:t>
            </a:r>
            <a:r>
              <a:rPr lang="ru-RU" sz="1800" b="1" spc="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 </a:t>
            </a:r>
            <a:r>
              <a:rPr lang="ru-RU" sz="1800" b="1" spc="6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cs typeface="+mn-cs"/>
              </a:rPr>
              <a:t>працевлаштуванням</a:t>
            </a:r>
            <a:endParaRPr lang="ru-RU" sz="1800" b="1" spc="6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86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3">
            <a:extLst>
              <a:ext uri="{FF2B5EF4-FFF2-40B4-BE49-F238E27FC236}">
                <a16:creationId xmlns:a16="http://schemas.microsoft.com/office/drawing/2014/main" id="{1DAB7448-0F97-41F6-82E6-03CB11D94D6E}"/>
              </a:ext>
            </a:extLst>
          </p:cNvPr>
          <p:cNvSpPr/>
          <p:nvPr/>
        </p:nvSpPr>
        <p:spPr>
          <a:xfrm>
            <a:off x="1596934" y="2446050"/>
            <a:ext cx="6113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4500" b="1" dirty="0">
                <a:solidFill>
                  <a:srgbClr val="1F1F1F">
                    <a:lumMod val="75000"/>
                    <a:lumOff val="25000"/>
                  </a:srgbClr>
                </a:solidFill>
                <a:latin typeface="Open Sans"/>
                <a:cs typeface="+mn-cs"/>
              </a:rPr>
              <a:t>100%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uk-UA" altLang="ko-KR" sz="4500" b="1" dirty="0">
                <a:solidFill>
                  <a:srgbClr val="00377B"/>
                </a:solidFill>
                <a:latin typeface="Open Sans"/>
                <a:cs typeface="+mn-cs"/>
              </a:rPr>
              <a:t>працевлаштування</a:t>
            </a:r>
            <a:endParaRPr lang="ko-KR" altLang="en-US" sz="4500" b="1" dirty="0">
              <a:solidFill>
                <a:srgbClr val="00377B"/>
              </a:solidFill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9104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0806590570146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160806590570146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Пустой слайд">
  <a:themeElements>
    <a:clrScheme name="Настроювані 26">
      <a:dk1>
        <a:srgbClr val="1F1F1F"/>
      </a:dk1>
      <a:lt1>
        <a:sysClr val="window" lastClr="FFFFFF"/>
      </a:lt1>
      <a:dk2>
        <a:srgbClr val="00377B"/>
      </a:dk2>
      <a:lt2>
        <a:srgbClr val="F2C362"/>
      </a:lt2>
      <a:accent1>
        <a:srgbClr val="F2C362"/>
      </a:accent1>
      <a:accent2>
        <a:srgbClr val="64A9FF"/>
      </a:accent2>
      <a:accent3>
        <a:srgbClr val="334596"/>
      </a:accent3>
      <a:accent4>
        <a:srgbClr val="EEAD2A"/>
      </a:accent4>
      <a:accent5>
        <a:srgbClr val="F2C362"/>
      </a:accent5>
      <a:accent6>
        <a:srgbClr val="00377B"/>
      </a:accent6>
      <a:hlink>
        <a:srgbClr val="7F7F7F"/>
      </a:hlink>
      <a:folHlink>
        <a:srgbClr val="7F7F7F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9095</TotalTime>
  <Words>880</Words>
  <Application>Microsoft Office PowerPoint</Application>
  <PresentationFormat>Экран (4:3)</PresentationFormat>
  <Paragraphs>288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42</vt:i4>
      </vt:variant>
    </vt:vector>
  </HeadingPairs>
  <TitlesOfParts>
    <vt:vector size="63" baseType="lpstr">
      <vt:lpstr>Arial</vt:lpstr>
      <vt:lpstr>Calibri</vt:lpstr>
      <vt:lpstr>Candara</vt:lpstr>
      <vt:lpstr>Impact</vt:lpstr>
      <vt:lpstr>Open Sans</vt:lpstr>
      <vt:lpstr>Times New Roman</vt:lpstr>
      <vt:lpstr>Diseño predeterminado</vt:lpstr>
      <vt:lpstr>1608065905701467</vt:lpstr>
      <vt:lpstr>1_1608065905701467</vt:lpstr>
      <vt:lpstr>Пустой слайд</vt:lpstr>
      <vt:lpstr>9_Пустой слайд</vt:lpstr>
      <vt:lpstr>10_Пустой слайд</vt:lpstr>
      <vt:lpstr>11_Пустой слайд</vt:lpstr>
      <vt:lpstr>12_Пустой слайд</vt:lpstr>
      <vt:lpstr>13_Пустой слайд</vt:lpstr>
      <vt:lpstr>14_Пустой слайд</vt:lpstr>
      <vt:lpstr>15_Пустой слайд</vt:lpstr>
      <vt:lpstr>16_Пустой слайд</vt:lpstr>
      <vt:lpstr>17_Пустой слайд</vt:lpstr>
      <vt:lpstr>18_Пустой слайд</vt:lpstr>
      <vt:lpstr>19_Пустой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ННІ «Каразінський банківський інститут» </vt:lpstr>
      <vt:lpstr>Каразінський банківський інститут</vt:lpstr>
      <vt:lpstr>ННІ «Каразінський банківський інститут»</vt:lpstr>
      <vt:lpstr>ННІ «Каразінський банківський інститут» т</vt:lpstr>
      <vt:lpstr>ННІ «Каразінський банківський інститут»</vt:lpstr>
      <vt:lpstr>ННІ «Каразінський банківський інститут»</vt:lpstr>
      <vt:lpstr>Презентация PowerPoint</vt:lpstr>
      <vt:lpstr>Спеціальності КБІ </vt:lpstr>
      <vt:lpstr>Презентация PowerPoint</vt:lpstr>
      <vt:lpstr> Конкурентні переваги спеціальності 073 «Менеджмент» у ННІ «Каразінський банківський інститут»</vt:lpstr>
      <vt:lpstr>Особливості освітньої програми  «Цифровий менеджмент в бізнесі»</vt:lpstr>
      <vt:lpstr> Особливості освітньої програми: ВИВЧЕННЯ ДИСЦИПЛІН  </vt:lpstr>
      <vt:lpstr>Презентация PowerPoint</vt:lpstr>
      <vt:lpstr>Презентация PowerPoint</vt:lpstr>
      <vt:lpstr>Презентация PowerPoint</vt:lpstr>
      <vt:lpstr>Посади, які можуть обіймати наші випускники </vt:lpstr>
      <vt:lpstr>Презентация PowerPoint</vt:lpstr>
      <vt:lpstr>Наші партнери: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ННІ «Каразінський банківський інститут»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Nadya</cp:lastModifiedBy>
  <cp:revision>997</cp:revision>
  <dcterms:created xsi:type="dcterms:W3CDTF">2010-05-23T14:28:12Z</dcterms:created>
  <dcterms:modified xsi:type="dcterms:W3CDTF">2023-04-24T20:12:54Z</dcterms:modified>
</cp:coreProperties>
</file>